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17" r:id="rId2"/>
    <p:sldId id="271" r:id="rId3"/>
    <p:sldId id="266" r:id="rId4"/>
    <p:sldId id="295" r:id="rId5"/>
    <p:sldId id="298" r:id="rId6"/>
    <p:sldId id="299" r:id="rId7"/>
    <p:sldId id="300" r:id="rId8"/>
    <p:sldId id="301" r:id="rId9"/>
    <p:sldId id="302" r:id="rId10"/>
    <p:sldId id="304" r:id="rId11"/>
    <p:sldId id="303" r:id="rId12"/>
    <p:sldId id="305" r:id="rId13"/>
    <p:sldId id="306" r:id="rId14"/>
    <p:sldId id="307" r:id="rId15"/>
    <p:sldId id="308" r:id="rId16"/>
    <p:sldId id="310" r:id="rId17"/>
    <p:sldId id="311" r:id="rId18"/>
    <p:sldId id="312" r:id="rId19"/>
    <p:sldId id="313" r:id="rId20"/>
    <p:sldId id="314" r:id="rId21"/>
    <p:sldId id="315" r:id="rId22"/>
    <p:sldId id="316" r:id="rId23"/>
    <p:sldId id="285"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1pPr>
    <a:lvl2pPr marL="0" marR="0" indent="2286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2pPr>
    <a:lvl3pPr marL="0" marR="0" indent="4572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3pPr>
    <a:lvl4pPr marL="0" marR="0" indent="6858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4pPr>
    <a:lvl5pPr marL="0" marR="0" indent="9144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5pPr>
    <a:lvl6pPr marL="0" marR="0" indent="11430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6pPr>
    <a:lvl7pPr marL="0" marR="0" indent="13716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7pPr>
    <a:lvl8pPr marL="0" marR="0" indent="16002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8pPr>
    <a:lvl9pPr marL="0" marR="0" indent="18288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496B8E"/>
    <a:srgbClr val="FFFFFF"/>
    <a:srgbClr val="000000"/>
    <a:srgbClr val="525BC1"/>
    <a:srgbClr val="EB272D"/>
    <a:srgbClr val="D8CFD8"/>
    <a:srgbClr val="EC1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13273-5545-47FB-9BF0-3B038B7EB954}" v="33" dt="2024-07-30T19:50:33.3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6591304"/>
              <a:satOff val="-42201"/>
              <a:lumOff val="57254"/>
            </a:schemeClr>
          </a:solidFill>
        </a:fill>
      </a:tcStyle>
    </a:wholeTbl>
    <a:band2H>
      <a:tcTxStyle/>
      <a:tcStyle>
        <a:tcBdr/>
        <a:fill>
          <a:solidFill>
            <a:srgbClr val="E3E5E8"/>
          </a:solidFill>
        </a:fill>
      </a:tcStyle>
    </a:band2H>
    <a:firstCol>
      <a:tcTxStyle b="on" i="off">
        <a:fontRef idx="minor">
          <a:schemeClr val="accent6">
            <a:hueOff val="-16591304"/>
            <a:satOff val="-42201"/>
            <a:lumOff val="57254"/>
          </a:schemeClr>
        </a:fontRef>
        <a:schemeClr val="accent6">
          <a:hueOff val="-16591304"/>
          <a:satOff val="-42201"/>
          <a:lumOff val="57254"/>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6591304"/>
              <a:satOff val="-42201"/>
              <a:lumOff val="57254"/>
            </a:schemeClr>
          </a:solidFill>
        </a:fill>
      </a:tcStyle>
    </a:lastRow>
    <a:fir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1"/>
          </a:solidFill>
        </a:fill>
      </a:tcStyle>
    </a:firstCol>
    <a:la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381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1"/>
          </a:solidFill>
        </a:fill>
      </a:tcStyle>
    </a:lastRow>
    <a:fir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381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3"/>
          </a:solidFill>
        </a:fill>
      </a:tcStyle>
    </a:firstCol>
    <a:la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381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3"/>
          </a:solidFill>
        </a:fill>
      </a:tcStyle>
    </a:lastRow>
    <a:fir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381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6"/>
          </a:solidFill>
        </a:fill>
      </a:tcStyle>
    </a:firstCol>
    <a:la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381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6"/>
          </a:solidFill>
        </a:fill>
      </a:tcStyle>
    </a:lastRow>
    <a:fir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381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6">
              <a:hueOff val="-16591304"/>
              <a:satOff val="-42201"/>
              <a:lumOff val="57254"/>
            </a:schemeClr>
          </a:solidFill>
        </a:fill>
      </a:tcStyle>
    </a:band2H>
    <a:firstCol>
      <a:tcTxStyle b="on" i="off">
        <a:fontRef idx="minor">
          <a:schemeClr val="accent6">
            <a:hueOff val="-16591304"/>
            <a:satOff val="-42201"/>
            <a:lumOff val="57254"/>
          </a:schemeClr>
        </a:fontRef>
        <a:schemeClr val="accent6">
          <a:hueOff val="-16591304"/>
          <a:satOff val="-42201"/>
          <a:lumOff val="57254"/>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hueOff val="-16591304"/>
              <a:satOff val="-42201"/>
              <a:lumOff val="57254"/>
            </a:schemeClr>
          </a:solidFill>
        </a:fill>
      </a:tcStyle>
    </a:lastRow>
    <a:fir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000000"/>
          </a:solidFill>
        </a:fill>
      </a:tcStyle>
    </a:firstCol>
    <a:la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38100" cap="flat">
              <a:solidFill>
                <a:schemeClr val="accent6">
                  <a:hueOff val="-16591304"/>
                  <a:satOff val="-42201"/>
                  <a:lumOff val="57254"/>
                </a:schemeClr>
              </a:solidFill>
              <a:prstDash val="solid"/>
              <a:round/>
            </a:ln>
          </a:top>
          <a:bottom>
            <a:ln w="127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000000"/>
          </a:solidFill>
        </a:fill>
      </a:tcStyle>
    </a:lastRow>
    <a:firstRow>
      <a:tcTxStyle b="on" i="off">
        <a:fontRef idx="minor">
          <a:schemeClr val="accent6">
            <a:hueOff val="-16591304"/>
            <a:satOff val="-42201"/>
            <a:lumOff val="57254"/>
          </a:schemeClr>
        </a:fontRef>
        <a:schemeClr val="accent6">
          <a:hueOff val="-16591304"/>
          <a:satOff val="-42201"/>
          <a:lumOff val="57254"/>
        </a:schemeClr>
      </a:tcTxStyle>
      <a:tcStyle>
        <a:tcBdr>
          <a:left>
            <a:ln w="12700" cap="flat">
              <a:solidFill>
                <a:schemeClr val="accent6">
                  <a:hueOff val="-16591304"/>
                  <a:satOff val="-42201"/>
                  <a:lumOff val="57254"/>
                </a:schemeClr>
              </a:solidFill>
              <a:prstDash val="solid"/>
              <a:round/>
            </a:ln>
          </a:left>
          <a:right>
            <a:ln w="12700" cap="flat">
              <a:solidFill>
                <a:schemeClr val="accent6">
                  <a:hueOff val="-16591304"/>
                  <a:satOff val="-42201"/>
                  <a:lumOff val="57254"/>
                </a:schemeClr>
              </a:solidFill>
              <a:prstDash val="solid"/>
              <a:round/>
            </a:ln>
          </a:right>
          <a:top>
            <a:ln w="12700" cap="flat">
              <a:solidFill>
                <a:schemeClr val="accent6">
                  <a:hueOff val="-16591304"/>
                  <a:satOff val="-42201"/>
                  <a:lumOff val="57254"/>
                </a:schemeClr>
              </a:solidFill>
              <a:prstDash val="solid"/>
              <a:round/>
            </a:ln>
          </a:top>
          <a:bottom>
            <a:ln w="38100" cap="flat">
              <a:solidFill>
                <a:schemeClr val="accent6">
                  <a:hueOff val="-16591304"/>
                  <a:satOff val="-42201"/>
                  <a:lumOff val="57254"/>
                </a:schemeClr>
              </a:solidFill>
              <a:prstDash val="solid"/>
              <a:round/>
            </a:ln>
          </a:bottom>
          <a:insideH>
            <a:ln w="12700" cap="flat">
              <a:solidFill>
                <a:schemeClr val="accent6">
                  <a:hueOff val="-16591304"/>
                  <a:satOff val="-42201"/>
                  <a:lumOff val="57254"/>
                </a:schemeClr>
              </a:solidFill>
              <a:prstDash val="solid"/>
              <a:round/>
            </a:ln>
          </a:insideH>
          <a:insideV>
            <a:ln w="12700" cap="flat">
              <a:solidFill>
                <a:schemeClr val="accent6">
                  <a:hueOff val="-16591304"/>
                  <a:satOff val="-42201"/>
                  <a:lumOff val="57254"/>
                </a:schemeClr>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94694"/>
  </p:normalViewPr>
  <p:slideViewPr>
    <p:cSldViewPr snapToGrid="0">
      <p:cViewPr varScale="1">
        <p:scale>
          <a:sx n="60" d="100"/>
          <a:sy n="60" d="100"/>
        </p:scale>
        <p:origin x="1120" y="2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Rainford" userId="s6wN5YdDyWOh1kZXlNTmSInYjmpMM566unACj3uZjDg=" providerId="None" clId="Web-{80713273-5545-47FB-9BF0-3B038B7EB954}"/>
    <pc:docChg chg="modSld">
      <pc:chgData name="Lauren Rainford" userId="s6wN5YdDyWOh1kZXlNTmSInYjmpMM566unACj3uZjDg=" providerId="None" clId="Web-{80713273-5545-47FB-9BF0-3B038B7EB954}" dt="2024-07-30T19:50:33.364" v="14" actId="20577"/>
      <pc:docMkLst>
        <pc:docMk/>
      </pc:docMkLst>
      <pc:sldChg chg="modSp">
        <pc:chgData name="Lauren Rainford" userId="s6wN5YdDyWOh1kZXlNTmSInYjmpMM566unACj3uZjDg=" providerId="None" clId="Web-{80713273-5545-47FB-9BF0-3B038B7EB954}" dt="2024-07-30T19:50:33.364" v="14" actId="20577"/>
        <pc:sldMkLst>
          <pc:docMk/>
          <pc:sldMk cId="3491765994" sldId="317"/>
        </pc:sldMkLst>
        <pc:spChg chg="mod">
          <ac:chgData name="Lauren Rainford" userId="s6wN5YdDyWOh1kZXlNTmSInYjmpMM566unACj3uZjDg=" providerId="None" clId="Web-{80713273-5545-47FB-9BF0-3B038B7EB954}" dt="2024-07-30T19:50:33.364" v="14" actId="20577"/>
          <ac:spMkLst>
            <pc:docMk/>
            <pc:sldMk cId="3491765994" sldId="317"/>
            <ac:spMk id="6" creationId="{204200B4-3EB4-9539-8B9B-D121801DB9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836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73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7152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18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46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38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07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107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0310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13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32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3360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707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88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458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113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235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94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115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145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Grids: Blank White">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539DE301-BFB7-6C38-F81C-1279F4AEC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29305" y="12495033"/>
            <a:ext cx="2733298" cy="558718"/>
          </a:xfrm>
          <a:prstGeom prst="rect">
            <a:avLst/>
          </a:prstGeom>
        </p:spPr>
      </p:pic>
      <p:sp>
        <p:nvSpPr>
          <p:cNvPr id="4" name="Slide Number">
            <a:extLst>
              <a:ext uri="{FF2B5EF4-FFF2-40B4-BE49-F238E27FC236}">
                <a16:creationId xmlns:a16="http://schemas.microsoft.com/office/drawing/2014/main" id="{156D3914-4370-7744-796A-A558C196AFE4}"/>
              </a:ext>
            </a:extLst>
          </p:cNvPr>
          <p:cNvSpPr txBox="1">
            <a:spLocks noGrp="1"/>
          </p:cNvSpPr>
          <p:nvPr>
            <p:ph type="sldNum" sz="quarter" idx="2"/>
          </p:nvPr>
        </p:nvSpPr>
        <p:spPr>
          <a:xfrm rot="5400000">
            <a:off x="23579961" y="6516204"/>
            <a:ext cx="318677" cy="467692"/>
          </a:xfrm>
          <a:prstGeom prst="rect">
            <a:avLst/>
          </a:prstGeom>
        </p:spPr>
        <p:txBody>
          <a:bodyPr/>
          <a:lstStyle>
            <a:lvl1pPr>
              <a:lnSpc>
                <a:spcPts val="4300"/>
              </a:lnSpc>
              <a:spcBef>
                <a:spcPts val="800"/>
              </a:spcBef>
              <a:defRPr sz="1600" b="1" cap="all" spc="195"/>
            </a:lvl1pPr>
          </a:lstStyle>
          <a:p>
            <a:fld id="{BF3597C7-EC81-1940-960A-92EF9C0E7472}"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rids: Blank Accen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B64E12-6923-480A-3C9E-2D323EE55617}"/>
              </a:ext>
            </a:extLst>
          </p:cNvPr>
          <p:cNvSpPr/>
          <p:nvPr userDrawn="1"/>
        </p:nvSpPr>
        <p:spPr>
          <a:xfrm>
            <a:off x="0" y="0"/>
            <a:ext cx="24384000" cy="13716000"/>
          </a:xfrm>
          <a:prstGeom prst="rect">
            <a:avLst/>
          </a:prstGeom>
          <a:no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ts val="4800"/>
              </a:lnSpc>
              <a:spcBef>
                <a:spcPts val="1400"/>
              </a:spcBef>
              <a:spcAft>
                <a:spcPts val="0"/>
              </a:spcAft>
              <a:buClrTx/>
              <a:buSzTx/>
              <a:buFontTx/>
              <a:buNone/>
              <a:tabLst/>
            </a:pPr>
            <a:endParaRPr kumimoji="0" lang="en-US" sz="1800" b="0" i="0" u="none" strike="noStrike" cap="none" spc="10" normalizeH="0" baseline="0">
              <a:ln>
                <a:noFill/>
              </a:ln>
              <a:solidFill>
                <a:srgbClr val="1E2623"/>
              </a:solidFill>
              <a:effectLst/>
              <a:uFillTx/>
              <a:latin typeface="+mn-lt"/>
              <a:ea typeface="+mn-ea"/>
              <a:cs typeface="+mn-cs"/>
              <a:sym typeface="Helvetica"/>
            </a:endParaRPr>
          </a:p>
        </p:txBody>
      </p:sp>
      <p:pic>
        <p:nvPicPr>
          <p:cNvPr id="3" name="Picture 2">
            <a:extLst>
              <a:ext uri="{FF2B5EF4-FFF2-40B4-BE49-F238E27FC236}">
                <a16:creationId xmlns:a16="http://schemas.microsoft.com/office/drawing/2014/main" id="{29B24F55-F42D-6050-8497-ADC9528B2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829306" y="12495033"/>
            <a:ext cx="2733296" cy="558718"/>
          </a:xfrm>
          <a:prstGeom prst="rect">
            <a:avLst/>
          </a:prstGeom>
        </p:spPr>
      </p:pic>
      <p:sp>
        <p:nvSpPr>
          <p:cNvPr id="5" name="Slide Number">
            <a:extLst>
              <a:ext uri="{FF2B5EF4-FFF2-40B4-BE49-F238E27FC236}">
                <a16:creationId xmlns:a16="http://schemas.microsoft.com/office/drawing/2014/main" id="{442EF86B-0D93-4E1F-2A96-F12A09199626}"/>
              </a:ext>
            </a:extLst>
          </p:cNvPr>
          <p:cNvSpPr txBox="1">
            <a:spLocks noGrp="1"/>
          </p:cNvSpPr>
          <p:nvPr>
            <p:ph type="sldNum" sz="quarter" idx="2"/>
          </p:nvPr>
        </p:nvSpPr>
        <p:spPr>
          <a:xfrm rot="5400000">
            <a:off x="23579961" y="6516204"/>
            <a:ext cx="318677" cy="467692"/>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Grids: White Mouse Type">
    <p:spTree>
      <p:nvGrpSpPr>
        <p:cNvPr id="1" name=""/>
        <p:cNvGrpSpPr/>
        <p:nvPr/>
      </p:nvGrpSpPr>
      <p:grpSpPr>
        <a:xfrm>
          <a:off x="0" y="0"/>
          <a:ext cx="0" cy="0"/>
          <a:chOff x="0" y="0"/>
          <a:chExt cx="0" cy="0"/>
        </a:xfrm>
      </p:grpSpPr>
      <p:sp>
        <p:nvSpPr>
          <p:cNvPr id="42" name="Rectangle"/>
          <p:cNvSpPr/>
          <p:nvPr/>
        </p:nvSpPr>
        <p:spPr>
          <a:xfrm>
            <a:off x="1277117" y="1270432"/>
            <a:ext cx="21837810"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3" name="Rectangle"/>
          <p:cNvSpPr/>
          <p:nvPr/>
        </p:nvSpPr>
        <p:spPr>
          <a:xfrm>
            <a:off x="2632120" y="1270432"/>
            <a:ext cx="507705"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4" name="Rectangle"/>
          <p:cNvSpPr/>
          <p:nvPr/>
        </p:nvSpPr>
        <p:spPr>
          <a:xfrm>
            <a:off x="4494827" y="1270432"/>
            <a:ext cx="507705"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5" name="Rectangle"/>
          <p:cNvSpPr/>
          <p:nvPr/>
        </p:nvSpPr>
        <p:spPr>
          <a:xfrm>
            <a:off x="6357535" y="1270432"/>
            <a:ext cx="507704"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6" name="Rectangle"/>
          <p:cNvSpPr/>
          <p:nvPr/>
        </p:nvSpPr>
        <p:spPr>
          <a:xfrm>
            <a:off x="8220242"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7" name="Rectangle"/>
          <p:cNvSpPr/>
          <p:nvPr/>
        </p:nvSpPr>
        <p:spPr>
          <a:xfrm>
            <a:off x="10082949"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8" name="Rectangle"/>
          <p:cNvSpPr/>
          <p:nvPr/>
        </p:nvSpPr>
        <p:spPr>
          <a:xfrm>
            <a:off x="11945656"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9" name="Rectangle"/>
          <p:cNvSpPr/>
          <p:nvPr/>
        </p:nvSpPr>
        <p:spPr>
          <a:xfrm>
            <a:off x="13808363"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0" name="Rectangle"/>
          <p:cNvSpPr/>
          <p:nvPr/>
        </p:nvSpPr>
        <p:spPr>
          <a:xfrm>
            <a:off x="15671071"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1" name="Rectangle"/>
          <p:cNvSpPr/>
          <p:nvPr/>
        </p:nvSpPr>
        <p:spPr>
          <a:xfrm>
            <a:off x="17533777"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2" name="Rectangle"/>
          <p:cNvSpPr/>
          <p:nvPr/>
        </p:nvSpPr>
        <p:spPr>
          <a:xfrm>
            <a:off x="19396485"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3" name="Rectangle"/>
          <p:cNvSpPr/>
          <p:nvPr/>
        </p:nvSpPr>
        <p:spPr>
          <a:xfrm>
            <a:off x="21259192"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6" name="Rectangle"/>
          <p:cNvSpPr/>
          <p:nvPr/>
        </p:nvSpPr>
        <p:spPr>
          <a:xfrm>
            <a:off x="1289080" y="2820662"/>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7" name="Rectangle"/>
          <p:cNvSpPr/>
          <p:nvPr/>
        </p:nvSpPr>
        <p:spPr>
          <a:xfrm>
            <a:off x="1289080" y="4745715"/>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8" name="Rectangle"/>
          <p:cNvSpPr/>
          <p:nvPr/>
        </p:nvSpPr>
        <p:spPr>
          <a:xfrm>
            <a:off x="1289080" y="6670768"/>
            <a:ext cx="21820857" cy="374823"/>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9" name="Rectangle"/>
          <p:cNvSpPr/>
          <p:nvPr/>
        </p:nvSpPr>
        <p:spPr>
          <a:xfrm>
            <a:off x="1289080" y="8595820"/>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60" name="Rectangle"/>
          <p:cNvSpPr/>
          <p:nvPr/>
        </p:nvSpPr>
        <p:spPr>
          <a:xfrm>
            <a:off x="1289080" y="10520873"/>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2" name="Slide Number">
            <a:extLst>
              <a:ext uri="{FF2B5EF4-FFF2-40B4-BE49-F238E27FC236}">
                <a16:creationId xmlns:a16="http://schemas.microsoft.com/office/drawing/2014/main" id="{0487AB4C-034A-5FF4-1115-54B5F9DC9A24}"/>
              </a:ext>
            </a:extLst>
          </p:cNvPr>
          <p:cNvSpPr txBox="1">
            <a:spLocks noGrp="1"/>
          </p:cNvSpPr>
          <p:nvPr>
            <p:ph type="sldNum" sz="quarter" idx="2"/>
          </p:nvPr>
        </p:nvSpPr>
        <p:spPr>
          <a:xfrm rot="5400000">
            <a:off x="23579961" y="6516204"/>
            <a:ext cx="318677" cy="467692"/>
          </a:xfrm>
          <a:prstGeom prst="rect">
            <a:avLst/>
          </a:prstGeom>
        </p:spPr>
        <p:txBody>
          <a:bodyPr/>
          <a:lstStyle>
            <a:lvl1pPr>
              <a:lnSpc>
                <a:spcPts val="4300"/>
              </a:lnSpc>
              <a:spcBef>
                <a:spcPts val="800"/>
              </a:spcBef>
              <a:defRPr sz="1600" b="1" cap="all" spc="195"/>
            </a:lvl1pPr>
          </a:lstStyle>
          <a:p>
            <a:fld id="{BF3597C7-EC81-1940-960A-92EF9C0E7472}" type="slidenum">
              <a:rPr lang="en-US" smtClean="0"/>
              <a:pPr/>
              <a:t>‹#›</a:t>
            </a:fld>
            <a:endParaRPr lang="en-US" dirty="0"/>
          </a:p>
        </p:txBody>
      </p:sp>
      <p:pic>
        <p:nvPicPr>
          <p:cNvPr id="3" name="Picture 2" descr="A black and white logo&#10;&#10;Description automatically generated">
            <a:extLst>
              <a:ext uri="{FF2B5EF4-FFF2-40B4-BE49-F238E27FC236}">
                <a16:creationId xmlns:a16="http://schemas.microsoft.com/office/drawing/2014/main" id="{B3A86A76-D4B1-B508-02B6-41EA8702D9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29305" y="12495033"/>
            <a:ext cx="2733298" cy="558718"/>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Grids: Section Header">
    <p:bg>
      <p:bgPr>
        <a:solidFill>
          <a:schemeClr val="bg1"/>
        </a:solidFill>
        <a:effectLst/>
      </p:bgPr>
    </p:bg>
    <p:spTree>
      <p:nvGrpSpPr>
        <p:cNvPr id="1" name=""/>
        <p:cNvGrpSpPr/>
        <p:nvPr/>
      </p:nvGrpSpPr>
      <p:grpSpPr>
        <a:xfrm>
          <a:off x="0" y="0"/>
          <a:ext cx="0" cy="0"/>
          <a:chOff x="0" y="0"/>
          <a:chExt cx="0" cy="0"/>
        </a:xfrm>
      </p:grpSpPr>
      <p:sp>
        <p:nvSpPr>
          <p:cNvPr id="67" name="Rectangle"/>
          <p:cNvSpPr/>
          <p:nvPr/>
        </p:nvSpPr>
        <p:spPr>
          <a:xfrm>
            <a:off x="1277117" y="1270432"/>
            <a:ext cx="21837810"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68" name="Rectangle"/>
          <p:cNvSpPr/>
          <p:nvPr/>
        </p:nvSpPr>
        <p:spPr>
          <a:xfrm>
            <a:off x="2632120" y="1270432"/>
            <a:ext cx="507705"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69" name="Rectangle"/>
          <p:cNvSpPr/>
          <p:nvPr/>
        </p:nvSpPr>
        <p:spPr>
          <a:xfrm>
            <a:off x="4494827" y="1270432"/>
            <a:ext cx="507705"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0" name="Rectangle"/>
          <p:cNvSpPr/>
          <p:nvPr/>
        </p:nvSpPr>
        <p:spPr>
          <a:xfrm>
            <a:off x="6357535" y="1270432"/>
            <a:ext cx="507704"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1" name="Rectangle"/>
          <p:cNvSpPr/>
          <p:nvPr/>
        </p:nvSpPr>
        <p:spPr>
          <a:xfrm>
            <a:off x="8220242"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2" name="Rectangle"/>
          <p:cNvSpPr/>
          <p:nvPr/>
        </p:nvSpPr>
        <p:spPr>
          <a:xfrm>
            <a:off x="10082949"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3" name="Rectangle"/>
          <p:cNvSpPr/>
          <p:nvPr/>
        </p:nvSpPr>
        <p:spPr>
          <a:xfrm>
            <a:off x="11945656"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4" name="Rectangle"/>
          <p:cNvSpPr/>
          <p:nvPr/>
        </p:nvSpPr>
        <p:spPr>
          <a:xfrm>
            <a:off x="13808363"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5" name="Rectangle"/>
          <p:cNvSpPr/>
          <p:nvPr/>
        </p:nvSpPr>
        <p:spPr>
          <a:xfrm>
            <a:off x="15671071"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6" name="Rectangle"/>
          <p:cNvSpPr/>
          <p:nvPr/>
        </p:nvSpPr>
        <p:spPr>
          <a:xfrm>
            <a:off x="17533777"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7" name="Rectangle"/>
          <p:cNvSpPr/>
          <p:nvPr/>
        </p:nvSpPr>
        <p:spPr>
          <a:xfrm>
            <a:off x="19396485"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8" name="Rectangle"/>
          <p:cNvSpPr/>
          <p:nvPr/>
        </p:nvSpPr>
        <p:spPr>
          <a:xfrm>
            <a:off x="21259192"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81" name="Rectangle"/>
          <p:cNvSpPr/>
          <p:nvPr/>
        </p:nvSpPr>
        <p:spPr>
          <a:xfrm>
            <a:off x="1289080" y="2820662"/>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82" name="Rectangle"/>
          <p:cNvSpPr/>
          <p:nvPr/>
        </p:nvSpPr>
        <p:spPr>
          <a:xfrm>
            <a:off x="1289080" y="4745715"/>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83" name="Rectangle"/>
          <p:cNvSpPr/>
          <p:nvPr/>
        </p:nvSpPr>
        <p:spPr>
          <a:xfrm>
            <a:off x="1289080" y="6670768"/>
            <a:ext cx="21820857" cy="374823"/>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84" name="Rectangle"/>
          <p:cNvSpPr/>
          <p:nvPr/>
        </p:nvSpPr>
        <p:spPr>
          <a:xfrm>
            <a:off x="1289080" y="8595820"/>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85" name="Rectangle"/>
          <p:cNvSpPr/>
          <p:nvPr/>
        </p:nvSpPr>
        <p:spPr>
          <a:xfrm>
            <a:off x="1289080" y="10520873"/>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 name="Rectangle 6">
            <a:extLst>
              <a:ext uri="{FF2B5EF4-FFF2-40B4-BE49-F238E27FC236}">
                <a16:creationId xmlns:a16="http://schemas.microsoft.com/office/drawing/2014/main" id="{E7294FE3-2733-DBB8-ABEF-81AAAF40CAE3}"/>
              </a:ext>
            </a:extLst>
          </p:cNvPr>
          <p:cNvSpPr/>
          <p:nvPr userDrawn="1"/>
        </p:nvSpPr>
        <p:spPr>
          <a:xfrm>
            <a:off x="0" y="0"/>
            <a:ext cx="24384000" cy="13716000"/>
          </a:xfrm>
          <a:prstGeom prst="rect">
            <a:avLst/>
          </a:prstGeom>
          <a:no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ts val="4800"/>
              </a:lnSpc>
              <a:spcBef>
                <a:spcPts val="1400"/>
              </a:spcBef>
              <a:spcAft>
                <a:spcPts val="0"/>
              </a:spcAft>
              <a:buClrTx/>
              <a:buSzTx/>
              <a:buFontTx/>
              <a:buNone/>
              <a:tabLst/>
            </a:pPr>
            <a:endParaRPr kumimoji="0" lang="en-US" sz="1800" b="0" i="0" u="none" strike="noStrike" cap="none" spc="10" normalizeH="0" baseline="0">
              <a:ln>
                <a:noFill/>
              </a:ln>
              <a:solidFill>
                <a:srgbClr val="1E2623"/>
              </a:solidFill>
              <a:effectLst/>
              <a:uFillTx/>
              <a:latin typeface="+mn-lt"/>
              <a:ea typeface="+mn-ea"/>
              <a:cs typeface="+mn-cs"/>
              <a:sym typeface="Helvetica"/>
            </a:endParaRPr>
          </a:p>
        </p:txBody>
      </p:sp>
      <p:pic>
        <p:nvPicPr>
          <p:cNvPr id="3" name="Picture 2">
            <a:extLst>
              <a:ext uri="{FF2B5EF4-FFF2-40B4-BE49-F238E27FC236}">
                <a16:creationId xmlns:a16="http://schemas.microsoft.com/office/drawing/2014/main" id="{EBC0AB94-F663-D30F-5928-5BACC0FB4C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829306" y="12495033"/>
            <a:ext cx="2733296" cy="558718"/>
          </a:xfrm>
          <a:prstGeom prst="rect">
            <a:avLst/>
          </a:prstGeom>
        </p:spPr>
      </p:pic>
      <p:sp>
        <p:nvSpPr>
          <p:cNvPr id="4" name="Slide Number">
            <a:extLst>
              <a:ext uri="{FF2B5EF4-FFF2-40B4-BE49-F238E27FC236}">
                <a16:creationId xmlns:a16="http://schemas.microsoft.com/office/drawing/2014/main" id="{0C582B91-713C-C781-43D0-0FD948DBF00D}"/>
              </a:ext>
            </a:extLst>
          </p:cNvPr>
          <p:cNvSpPr txBox="1">
            <a:spLocks noGrp="1"/>
          </p:cNvSpPr>
          <p:nvPr>
            <p:ph type="sldNum" sz="quarter" idx="2"/>
          </p:nvPr>
        </p:nvSpPr>
        <p:spPr>
          <a:xfrm rot="5400000">
            <a:off x="23579961" y="6516204"/>
            <a:ext cx="318677" cy="467692"/>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669099-37EF-5575-1528-7E659CC5A0E2}"/>
              </a:ext>
            </a:extLst>
          </p:cNvPr>
          <p:cNvSpPr/>
          <p:nvPr userDrawn="1"/>
        </p:nvSpPr>
        <p:spPr>
          <a:xfrm>
            <a:off x="0" y="0"/>
            <a:ext cx="24384000" cy="13716000"/>
          </a:xfrm>
          <a:prstGeom prst="rect">
            <a:avLst/>
          </a:prstGeom>
          <a:no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ts val="4800"/>
              </a:lnSpc>
              <a:spcBef>
                <a:spcPts val="1400"/>
              </a:spcBef>
              <a:spcAft>
                <a:spcPts val="0"/>
              </a:spcAft>
              <a:buClrTx/>
              <a:buSzTx/>
              <a:buFontTx/>
              <a:buNone/>
              <a:tabLst/>
            </a:pPr>
            <a:endParaRPr kumimoji="0" lang="en-US" sz="1800" b="0" i="0" u="none" strike="noStrike" cap="none" spc="10" normalizeH="0" baseline="0">
              <a:ln>
                <a:noFill/>
              </a:ln>
              <a:solidFill>
                <a:srgbClr val="1E2623"/>
              </a:solidFill>
              <a:effectLst/>
              <a:uFillTx/>
              <a:latin typeface="+mn-lt"/>
              <a:ea typeface="+mn-ea"/>
              <a:cs typeface="+mn-cs"/>
              <a:sym typeface="Helvetica"/>
            </a:endParaRPr>
          </a:p>
        </p:txBody>
      </p:sp>
      <p:sp>
        <p:nvSpPr>
          <p:cNvPr id="2" name="Slide Number">
            <a:extLst>
              <a:ext uri="{FF2B5EF4-FFF2-40B4-BE49-F238E27FC236}">
                <a16:creationId xmlns:a16="http://schemas.microsoft.com/office/drawing/2014/main" id="{05181F46-9211-7C08-08AA-8C468A24B78E}"/>
              </a:ext>
            </a:extLst>
          </p:cNvPr>
          <p:cNvSpPr txBox="1">
            <a:spLocks noGrp="1"/>
          </p:cNvSpPr>
          <p:nvPr>
            <p:ph type="sldNum" sz="quarter" idx="2"/>
          </p:nvPr>
        </p:nvSpPr>
        <p:spPr>
          <a:xfrm rot="5400000">
            <a:off x="23583969" y="6511203"/>
            <a:ext cx="310662" cy="477695"/>
          </a:xfrm>
          <a:prstGeom prst="rect">
            <a:avLst/>
          </a:prstGeom>
        </p:spPr>
        <p:txBody>
          <a:bodyPr/>
          <a:lstStyle>
            <a:lvl1pPr>
              <a:lnSpc>
                <a:spcPts val="4300"/>
              </a:lnSpc>
              <a:spcBef>
                <a:spcPts val="800"/>
              </a:spcBef>
              <a:defRPr sz="1800" b="0" i="0" cap="all" spc="195">
                <a:solidFill>
                  <a:srgbClr val="FFFFFF"/>
                </a:solidFill>
                <a:latin typeface="Ingra Cd" pitchFamily="2" charset="77"/>
              </a:defRPr>
            </a:lvl1pPr>
          </a:lstStyle>
          <a:p>
            <a:fld id="{86CB4B4D-7CA3-9044-876B-883B54F867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Accen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696CCE-1650-3426-A18F-3EEEDFA85E71}"/>
              </a:ext>
            </a:extLst>
          </p:cNvPr>
          <p:cNvSpPr/>
          <p:nvPr userDrawn="1"/>
        </p:nvSpPr>
        <p:spPr>
          <a:xfrm>
            <a:off x="0" y="0"/>
            <a:ext cx="24384000" cy="13716000"/>
          </a:xfrm>
          <a:prstGeom prst="rect">
            <a:avLst/>
          </a:prstGeom>
          <a:no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ts val="4800"/>
              </a:lnSpc>
              <a:spcBef>
                <a:spcPts val="1400"/>
              </a:spcBef>
              <a:spcAft>
                <a:spcPts val="0"/>
              </a:spcAft>
              <a:buClrTx/>
              <a:buSzTx/>
              <a:buFontTx/>
              <a:buNone/>
              <a:tabLst/>
            </a:pPr>
            <a:endParaRPr kumimoji="0" lang="en-US" sz="1800" b="0" i="0" u="none" strike="noStrike" cap="none" spc="10" normalizeH="0" baseline="0">
              <a:ln>
                <a:noFill/>
              </a:ln>
              <a:solidFill>
                <a:srgbClr val="1E2623"/>
              </a:solidFill>
              <a:effectLst/>
              <a:uFillTx/>
              <a:latin typeface="+mn-lt"/>
              <a:ea typeface="+mn-ea"/>
              <a:cs typeface="+mn-cs"/>
              <a:sym typeface="Helvetica"/>
            </a:endParaRPr>
          </a:p>
        </p:txBody>
      </p:sp>
    </p:spTree>
    <p:extLst>
      <p:ext uri="{BB962C8B-B14F-4D97-AF65-F5344CB8AC3E}">
        <p14:creationId xmlns:p14="http://schemas.microsoft.com/office/powerpoint/2010/main" val="3148292133"/>
      </p:ext>
    </p:extLst>
  </p:cSld>
  <p:clrMapOvr>
    <a:overrideClrMapping bg1="lt1" tx1="dk1" bg2="lt2" tx2="dk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hueOff val="-2996756"/>
            <a:satOff val="-72549"/>
            <a:lumOff val="44509"/>
          </a:schemeClr>
        </a:solidFill>
        <a:effectLst/>
      </p:bgPr>
    </p:bg>
    <p:spTree>
      <p:nvGrpSpPr>
        <p:cNvPr id="1" name=""/>
        <p:cNvGrpSpPr/>
        <p:nvPr/>
      </p:nvGrpSpPr>
      <p:grpSpPr>
        <a:xfrm>
          <a:off x="0" y="0"/>
          <a:ext cx="0" cy="0"/>
          <a:chOff x="0" y="0"/>
          <a:chExt cx="0" cy="0"/>
        </a:xfrm>
      </p:grpSpPr>
      <p:sp>
        <p:nvSpPr>
          <p:cNvPr id="2" name="Rectangle"/>
          <p:cNvSpPr/>
          <p:nvPr/>
        </p:nvSpPr>
        <p:spPr>
          <a:xfrm>
            <a:off x="1277117" y="1270432"/>
            <a:ext cx="21837810"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3" name="Rectangle"/>
          <p:cNvSpPr/>
          <p:nvPr/>
        </p:nvSpPr>
        <p:spPr>
          <a:xfrm>
            <a:off x="2632120" y="1270432"/>
            <a:ext cx="507705"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4" name="Rectangle"/>
          <p:cNvSpPr/>
          <p:nvPr/>
        </p:nvSpPr>
        <p:spPr>
          <a:xfrm>
            <a:off x="4494827" y="1270432"/>
            <a:ext cx="507705" cy="11175135"/>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5" name="Rectangle"/>
          <p:cNvSpPr/>
          <p:nvPr/>
        </p:nvSpPr>
        <p:spPr>
          <a:xfrm>
            <a:off x="6357535" y="1270432"/>
            <a:ext cx="507704"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6" name="Rectangle"/>
          <p:cNvSpPr/>
          <p:nvPr/>
        </p:nvSpPr>
        <p:spPr>
          <a:xfrm>
            <a:off x="8220242"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7" name="Rectangle"/>
          <p:cNvSpPr/>
          <p:nvPr/>
        </p:nvSpPr>
        <p:spPr>
          <a:xfrm>
            <a:off x="10082949"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8" name="Rectangle"/>
          <p:cNvSpPr/>
          <p:nvPr/>
        </p:nvSpPr>
        <p:spPr>
          <a:xfrm>
            <a:off x="11945656"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9" name="Rectangle"/>
          <p:cNvSpPr/>
          <p:nvPr/>
        </p:nvSpPr>
        <p:spPr>
          <a:xfrm>
            <a:off x="13808363"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0" name="Rectangle"/>
          <p:cNvSpPr/>
          <p:nvPr/>
        </p:nvSpPr>
        <p:spPr>
          <a:xfrm>
            <a:off x="15671071"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1" name="Rectangle"/>
          <p:cNvSpPr/>
          <p:nvPr/>
        </p:nvSpPr>
        <p:spPr>
          <a:xfrm>
            <a:off x="17533777"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2" name="Rectangle"/>
          <p:cNvSpPr/>
          <p:nvPr/>
        </p:nvSpPr>
        <p:spPr>
          <a:xfrm>
            <a:off x="19396485"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3" name="Rectangle"/>
          <p:cNvSpPr/>
          <p:nvPr/>
        </p:nvSpPr>
        <p:spPr>
          <a:xfrm>
            <a:off x="21259192" y="1270432"/>
            <a:ext cx="507705" cy="11175136"/>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4" name="Rectangle"/>
          <p:cNvSpPr/>
          <p:nvPr/>
        </p:nvSpPr>
        <p:spPr>
          <a:xfrm>
            <a:off x="1289080" y="2820662"/>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5" name="Rectangle"/>
          <p:cNvSpPr/>
          <p:nvPr/>
        </p:nvSpPr>
        <p:spPr>
          <a:xfrm>
            <a:off x="1289080" y="4745715"/>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6" name="Rectangle"/>
          <p:cNvSpPr/>
          <p:nvPr/>
        </p:nvSpPr>
        <p:spPr>
          <a:xfrm>
            <a:off x="1289080" y="6670768"/>
            <a:ext cx="21820857" cy="374823"/>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7" name="Rectangle"/>
          <p:cNvSpPr/>
          <p:nvPr/>
        </p:nvSpPr>
        <p:spPr>
          <a:xfrm>
            <a:off x="1289080" y="8595820"/>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8" name="Rectangle"/>
          <p:cNvSpPr/>
          <p:nvPr/>
        </p:nvSpPr>
        <p:spPr>
          <a:xfrm>
            <a:off x="1289080" y="10520873"/>
            <a:ext cx="21820857" cy="374824"/>
          </a:xfrm>
          <a:prstGeom prst="rect">
            <a:avLst/>
          </a:prstGeom>
          <a:ln>
            <a:solidFill>
              <a:schemeClr val="accent2">
                <a:hueOff val="2110137"/>
                <a:satOff val="-2714"/>
                <a:lumOff val="16666"/>
              </a:schemeClr>
            </a:solidFill>
          </a:ln>
        </p:spPr>
        <p:txBody>
          <a:bodyPr lIns="50800" tIns="50800" rIns="50800" bIns="50800" anchor="ctr"/>
          <a:lstStyle/>
          <a:p>
            <a:endParaRPr/>
          </a:p>
        </p:txBody>
      </p:sp>
      <p:sp>
        <p:nvSpPr>
          <p:cNvPr id="19" name="Title Text"/>
          <p:cNvSpPr txBox="1">
            <a:spLocks noGrp="1"/>
          </p:cNvSpPr>
          <p:nvPr>
            <p:ph type="title"/>
          </p:nvPr>
        </p:nvSpPr>
        <p:spPr>
          <a:xfrm>
            <a:off x="3653366" y="1958422"/>
            <a:ext cx="19507201" cy="2499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lang="en-US" dirty="0"/>
              <a:t>Title Text</a:t>
            </a:r>
            <a:endParaRPr dirty="0"/>
          </a:p>
        </p:txBody>
      </p:sp>
      <p:sp>
        <p:nvSpPr>
          <p:cNvPr id="20" name="Body Level One…"/>
          <p:cNvSpPr txBox="1">
            <a:spLocks noGrp="1"/>
          </p:cNvSpPr>
          <p:nvPr>
            <p:ph type="body" idx="1"/>
          </p:nvPr>
        </p:nvSpPr>
        <p:spPr>
          <a:xfrm>
            <a:off x="13610166" y="4458252"/>
            <a:ext cx="9550401" cy="8761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 name="Slide Number"/>
          <p:cNvSpPr txBox="1">
            <a:spLocks noGrp="1"/>
          </p:cNvSpPr>
          <p:nvPr>
            <p:ph type="sldNum" sz="quarter" idx="2"/>
          </p:nvPr>
        </p:nvSpPr>
        <p:spPr>
          <a:xfrm>
            <a:off x="1263650" y="12446000"/>
            <a:ext cx="269513" cy="279400"/>
          </a:xfrm>
          <a:prstGeom prst="rect">
            <a:avLst/>
          </a:prstGeom>
          <a:ln w="12700">
            <a:miter lim="400000"/>
          </a:ln>
        </p:spPr>
        <p:txBody>
          <a:bodyPr wrap="none" lIns="0" tIns="0" rIns="0" bIns="0">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Lst>
  <p:transition spd="med"/>
  <p:txStyles>
    <p:title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p:titleStyle>
    <p:bodyStyle>
      <a:lvl1pPr marL="219807" marR="0" indent="-219807" algn="l" defTabSz="457200" rtl="0" latinLnBrk="0">
        <a:lnSpc>
          <a:spcPts val="4800"/>
        </a:lnSpc>
        <a:spcBef>
          <a:spcPts val="1400"/>
        </a:spcBef>
        <a:spcAft>
          <a:spcPts val="0"/>
        </a:spcAft>
        <a:buClrTx/>
        <a:buSzPct val="75000"/>
        <a:buFontTx/>
        <a:buChar char="•"/>
        <a:tabLst/>
        <a:defRPr sz="3600" b="0" i="0" u="none" strike="noStrike" cap="none" spc="10" baseline="0">
          <a:solidFill>
            <a:srgbClr val="1E2623"/>
          </a:solidFill>
          <a:uFillTx/>
          <a:latin typeface="+mn-lt"/>
          <a:ea typeface="+mn-ea"/>
          <a:cs typeface="+mn-cs"/>
          <a:sym typeface="Helvetica"/>
        </a:defRPr>
      </a:lvl1pPr>
      <a:lvl2pPr marL="854807" marR="0" indent="-219807" algn="l" defTabSz="457200" rtl="0" latinLnBrk="0">
        <a:lnSpc>
          <a:spcPts val="4800"/>
        </a:lnSpc>
        <a:spcBef>
          <a:spcPts val="1400"/>
        </a:spcBef>
        <a:spcAft>
          <a:spcPts val="0"/>
        </a:spcAft>
        <a:buClrTx/>
        <a:buSzPct val="75000"/>
        <a:buFontTx/>
        <a:buChar char="•"/>
        <a:tabLst/>
        <a:defRPr sz="3200" b="0" i="0" u="none" strike="noStrike" cap="none" spc="10" baseline="0">
          <a:solidFill>
            <a:srgbClr val="1E2623"/>
          </a:solidFill>
          <a:uFillTx/>
          <a:latin typeface="+mn-lt"/>
          <a:ea typeface="+mn-ea"/>
          <a:cs typeface="+mn-cs"/>
          <a:sym typeface="Helvetica"/>
        </a:defRPr>
      </a:lvl2pPr>
      <a:lvl3pPr marL="1489807" marR="0" indent="-219807" algn="l" defTabSz="457200" rtl="0" latinLnBrk="0">
        <a:lnSpc>
          <a:spcPts val="4800"/>
        </a:lnSpc>
        <a:spcBef>
          <a:spcPts val="1400"/>
        </a:spcBef>
        <a:spcAft>
          <a:spcPts val="0"/>
        </a:spcAft>
        <a:buClrTx/>
        <a:buSzPct val="75000"/>
        <a:buFontTx/>
        <a:buChar char="•"/>
        <a:tabLst/>
        <a:defRPr sz="2800" b="0" i="0" u="none" strike="noStrike" cap="none" spc="10" baseline="0">
          <a:solidFill>
            <a:srgbClr val="1E2623"/>
          </a:solidFill>
          <a:uFillTx/>
          <a:latin typeface="+mn-lt"/>
          <a:ea typeface="+mn-ea"/>
          <a:cs typeface="+mn-cs"/>
          <a:sym typeface="Helvetica"/>
        </a:defRPr>
      </a:lvl3pPr>
      <a:lvl4pPr marL="2124807" marR="0" indent="-219807" algn="l" defTabSz="457200" rtl="0" latinLnBrk="0">
        <a:lnSpc>
          <a:spcPts val="4800"/>
        </a:lnSpc>
        <a:spcBef>
          <a:spcPts val="1400"/>
        </a:spcBef>
        <a:spcAft>
          <a:spcPts val="0"/>
        </a:spcAft>
        <a:buClrTx/>
        <a:buSzPct val="75000"/>
        <a:buFontTx/>
        <a:buChar char="•"/>
        <a:tabLst/>
        <a:defRPr sz="2400" b="0" i="0" u="none" strike="noStrike" cap="none" spc="10" baseline="0">
          <a:solidFill>
            <a:srgbClr val="1E2623"/>
          </a:solidFill>
          <a:uFillTx/>
          <a:latin typeface="+mn-lt"/>
          <a:ea typeface="+mn-ea"/>
          <a:cs typeface="+mn-cs"/>
          <a:sym typeface="Helvetica"/>
        </a:defRPr>
      </a:lvl4pPr>
      <a:lvl5pPr marL="2759807" marR="0" indent="-219807" algn="l" defTabSz="457200" rtl="0" latinLnBrk="0">
        <a:lnSpc>
          <a:spcPts val="4800"/>
        </a:lnSpc>
        <a:spcBef>
          <a:spcPts val="1400"/>
        </a:spcBef>
        <a:spcAft>
          <a:spcPts val="0"/>
        </a:spcAft>
        <a:buClrTx/>
        <a:buSzPct val="75000"/>
        <a:buFontTx/>
        <a:buChar char="•"/>
        <a:tabLst/>
        <a:defRPr sz="2000" b="0" i="0" u="none" strike="noStrike" cap="none" spc="10" baseline="0">
          <a:solidFill>
            <a:srgbClr val="1E2623"/>
          </a:solidFill>
          <a:uFillTx/>
          <a:latin typeface="+mn-lt"/>
          <a:ea typeface="+mn-ea"/>
          <a:cs typeface="+mn-cs"/>
          <a:sym typeface="Helvetica"/>
        </a:defRPr>
      </a:lvl5pPr>
      <a:lvl6pPr marL="339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6pPr>
      <a:lvl7pPr marL="402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7pPr>
      <a:lvl8pPr marL="466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8pPr>
      <a:lvl9pPr marL="529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9pPr>
    </p:bodyStyle>
    <p:otherStyle>
      <a:lvl1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29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D17CD2-5BD0-E703-20C7-E40CEF8F3976}"/>
              </a:ext>
            </a:extLst>
          </p:cNvPr>
          <p:cNvPicPr>
            <a:picLocks noChangeAspect="1"/>
          </p:cNvPicPr>
          <p:nvPr/>
        </p:nvPicPr>
        <p:blipFill>
          <a:blip r:embed="rId3">
            <a:extLst>
              <a:ext uri="{28A0092B-C50C-407E-A947-70E740481C1C}">
                <a14:useLocalDpi xmlns:a14="http://schemas.microsoft.com/office/drawing/2010/main" val="0"/>
              </a:ext>
            </a:extLst>
          </a:blip>
          <a:srcRect l="13223" r="13223"/>
          <a:stretch/>
        </p:blipFill>
        <p:spPr>
          <a:xfrm>
            <a:off x="786809" y="-23584"/>
            <a:ext cx="23597191" cy="13739584"/>
          </a:xfrm>
          <a:prstGeom prst="rect">
            <a:avLst/>
          </a:prstGeom>
        </p:spPr>
      </p:pic>
      <p:pic>
        <p:nvPicPr>
          <p:cNvPr id="12" name="Picture 11">
            <a:extLst>
              <a:ext uri="{FF2B5EF4-FFF2-40B4-BE49-F238E27FC236}">
                <a16:creationId xmlns:a16="http://schemas.microsoft.com/office/drawing/2014/main" id="{98976DE9-CFB4-B46D-587F-CDA90E6371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7199" y="983789"/>
            <a:ext cx="3781730" cy="2201619"/>
          </a:xfrm>
          <a:prstGeom prst="rect">
            <a:avLst/>
          </a:prstGeom>
        </p:spPr>
      </p:pic>
      <p:pic>
        <p:nvPicPr>
          <p:cNvPr id="2" name="Picture 1">
            <a:extLst>
              <a:ext uri="{FF2B5EF4-FFF2-40B4-BE49-F238E27FC236}">
                <a16:creationId xmlns:a16="http://schemas.microsoft.com/office/drawing/2014/main" id="{B62927B3-7C47-401D-ADFD-CC92ED154F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7199" y="983789"/>
            <a:ext cx="3781730" cy="2201619"/>
          </a:xfrm>
          <a:prstGeom prst="rect">
            <a:avLst/>
          </a:prstGeom>
        </p:spPr>
      </p:pic>
      <p:sp>
        <p:nvSpPr>
          <p:cNvPr id="3" name="Shape 91">
            <a:extLst>
              <a:ext uri="{FF2B5EF4-FFF2-40B4-BE49-F238E27FC236}">
                <a16:creationId xmlns:a16="http://schemas.microsoft.com/office/drawing/2014/main" id="{865BA038-314D-082A-7C90-24BB1B8FCBEB}"/>
              </a:ext>
            </a:extLst>
          </p:cNvPr>
          <p:cNvSpPr txBox="1"/>
          <p:nvPr/>
        </p:nvSpPr>
        <p:spPr>
          <a:xfrm>
            <a:off x="19521377" y="1272256"/>
            <a:ext cx="3555423" cy="477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nSpc>
                <a:spcPts val="4300"/>
              </a:lnSpc>
              <a:spcBef>
                <a:spcPts val="800"/>
              </a:spcBef>
              <a:defRPr sz="1400" cap="all" spc="195">
                <a:solidFill>
                  <a:schemeClr val="accent3">
                    <a:hueOff val="-2996756"/>
                    <a:satOff val="-72549"/>
                    <a:lumOff val="44509"/>
                  </a:schemeClr>
                </a:solidFill>
              </a:defRPr>
            </a:lvl1pPr>
          </a:lstStyle>
          <a:p>
            <a:pPr algn="r"/>
            <a:r>
              <a:rPr lang="en-US" sz="1800" dirty="0">
                <a:solidFill>
                  <a:srgbClr val="FFFFFF"/>
                </a:solidFill>
                <a:latin typeface="Arial Narrow" panose="020B0604020202020204" pitchFamily="34" charset="0"/>
                <a:cs typeface="Arial Narrow" panose="020B0604020202020204" pitchFamily="34" charset="0"/>
              </a:rPr>
              <a:t>July 2024</a:t>
            </a:r>
          </a:p>
        </p:txBody>
      </p:sp>
      <p:sp>
        <p:nvSpPr>
          <p:cNvPr id="4" name="Shape 90">
            <a:extLst>
              <a:ext uri="{FF2B5EF4-FFF2-40B4-BE49-F238E27FC236}">
                <a16:creationId xmlns:a16="http://schemas.microsoft.com/office/drawing/2014/main" id="{A934A859-120F-0156-FF37-4C6132A16695}"/>
              </a:ext>
            </a:extLst>
          </p:cNvPr>
          <p:cNvSpPr txBox="1"/>
          <p:nvPr/>
        </p:nvSpPr>
        <p:spPr>
          <a:xfrm>
            <a:off x="1349727" y="7840015"/>
            <a:ext cx="11707053" cy="1354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14200"/>
              </a:lnSpc>
              <a:spcBef>
                <a:spcPts val="2000"/>
              </a:spcBef>
              <a:defRPr sz="6000" spc="-29">
                <a:solidFill>
                  <a:srgbClr val="F4F4F4"/>
                </a:solidFill>
              </a:defRPr>
            </a:lvl1pPr>
          </a:lstStyle>
          <a:p>
            <a:pPr>
              <a:lnSpc>
                <a:spcPct val="100000"/>
              </a:lnSpc>
            </a:pPr>
            <a:r>
              <a:rPr lang="en-US" sz="4400" dirty="0">
                <a:solidFill>
                  <a:srgbClr val="FFFFFF"/>
                </a:solidFill>
                <a:latin typeface="Arial Narrow" panose="020B0604020202020204" pitchFamily="34" charset="0"/>
                <a:cs typeface="Arial Narrow" panose="020B0604020202020204" pitchFamily="34" charset="0"/>
              </a:rPr>
              <a:t>Air Force Civilian Service </a:t>
            </a:r>
            <a:br>
              <a:rPr lang="en-US" sz="4400" dirty="0">
                <a:solidFill>
                  <a:srgbClr val="FFFFFF"/>
                </a:solidFill>
                <a:latin typeface="Arial Narrow" panose="020B0604020202020204" pitchFamily="34" charset="0"/>
                <a:cs typeface="Arial Narrow" panose="020B0604020202020204" pitchFamily="34" charset="0"/>
              </a:rPr>
            </a:br>
            <a:r>
              <a:rPr lang="en-US" sz="4400" dirty="0">
                <a:solidFill>
                  <a:srgbClr val="FFFFFF"/>
                </a:solidFill>
                <a:latin typeface="Arial Narrow" panose="020B0604020202020204" pitchFamily="34" charset="0"/>
                <a:cs typeface="Arial Narrow" panose="020B0604020202020204" pitchFamily="34" charset="0"/>
              </a:rPr>
              <a:t>Talent Acquisition (AFCS TA)</a:t>
            </a:r>
          </a:p>
        </p:txBody>
      </p:sp>
      <p:sp>
        <p:nvSpPr>
          <p:cNvPr id="6" name="Shape 90">
            <a:extLst>
              <a:ext uri="{FF2B5EF4-FFF2-40B4-BE49-F238E27FC236}">
                <a16:creationId xmlns:a16="http://schemas.microsoft.com/office/drawing/2014/main" id="{204200B4-3EB4-9539-8B9B-D121801DB984}"/>
              </a:ext>
            </a:extLst>
          </p:cNvPr>
          <p:cNvSpPr txBox="1"/>
          <p:nvPr/>
        </p:nvSpPr>
        <p:spPr>
          <a:xfrm>
            <a:off x="1307199" y="12026792"/>
            <a:ext cx="6624689"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6500"/>
              </a:lnSpc>
              <a:spcBef>
                <a:spcPts val="2000"/>
              </a:spcBef>
              <a:defRPr sz="2600" spc="15" baseline="23076">
                <a:solidFill>
                  <a:srgbClr val="F4F4F4"/>
                </a:solidFill>
              </a:defRPr>
            </a:lvl1pPr>
          </a:lstStyle>
          <a:p>
            <a:pPr>
              <a:lnSpc>
                <a:spcPct val="100000"/>
              </a:lnSpc>
            </a:pPr>
            <a:r>
              <a:rPr lang="en-US" sz="3200" dirty="0">
                <a:solidFill>
                  <a:srgbClr val="FFFFFF"/>
                </a:solidFill>
                <a:latin typeface="Arial Narrow"/>
                <a:cs typeface="Arial Narrow" panose="020B0604020202020204" pitchFamily="34" charset="0"/>
              </a:rPr>
              <a:t>Air Force Civilian Service Talent Acquisition </a:t>
            </a:r>
            <a:br>
              <a:rPr lang="en-US" sz="3200" dirty="0">
                <a:latin typeface="Arial Narrow" panose="020B0604020202020204" pitchFamily="34" charset="0"/>
                <a:cs typeface="Arial Narrow" panose="020B0604020202020204" pitchFamily="34" charset="0"/>
              </a:rPr>
            </a:br>
            <a:r>
              <a:rPr lang="en-US" sz="3200">
                <a:solidFill>
                  <a:srgbClr val="FFFFFF"/>
                </a:solidFill>
                <a:latin typeface="Arial Narrow"/>
                <a:cs typeface="Arial Narrow" panose="020B0604020202020204" pitchFamily="34" charset="0"/>
              </a:rPr>
              <a:t>afcs@us.af.mil</a:t>
            </a:r>
          </a:p>
        </p:txBody>
      </p:sp>
      <p:sp>
        <p:nvSpPr>
          <p:cNvPr id="8" name="Shape 90">
            <a:extLst>
              <a:ext uri="{FF2B5EF4-FFF2-40B4-BE49-F238E27FC236}">
                <a16:creationId xmlns:a16="http://schemas.microsoft.com/office/drawing/2014/main" id="{144765EE-5429-AB8F-60F1-65C24425B47C}"/>
              </a:ext>
            </a:extLst>
          </p:cNvPr>
          <p:cNvSpPr txBox="1"/>
          <p:nvPr/>
        </p:nvSpPr>
        <p:spPr>
          <a:xfrm>
            <a:off x="1307199" y="5993356"/>
            <a:ext cx="15616047" cy="1846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30800"/>
              </a:lnSpc>
              <a:spcBef>
                <a:spcPts val="0"/>
              </a:spcBef>
              <a:defRPr sz="14000" spc="0">
                <a:solidFill>
                  <a:srgbClr val="F4F4F4"/>
                </a:solidFill>
              </a:defRPr>
            </a:lvl1pPr>
          </a:lstStyle>
          <a:p>
            <a:pPr>
              <a:lnSpc>
                <a:spcPct val="100000"/>
              </a:lnSpc>
            </a:pPr>
            <a:r>
              <a:rPr lang="en-US" sz="12000" b="1" dirty="0">
                <a:solidFill>
                  <a:schemeClr val="accent5">
                    <a:lumMod val="20000"/>
                    <a:lumOff val="80000"/>
                  </a:schemeClr>
                </a:solidFill>
                <a:latin typeface="Arial Narrow" panose="020B0604020202020204" pitchFamily="34" charset="0"/>
                <a:cs typeface="Arial Narrow" panose="020B0604020202020204" pitchFamily="34" charset="0"/>
              </a:rPr>
              <a:t>STRATEGY</a:t>
            </a:r>
          </a:p>
        </p:txBody>
      </p:sp>
      <p:sp>
        <p:nvSpPr>
          <p:cNvPr id="14" name="Shape 90">
            <a:extLst>
              <a:ext uri="{FF2B5EF4-FFF2-40B4-BE49-F238E27FC236}">
                <a16:creationId xmlns:a16="http://schemas.microsoft.com/office/drawing/2014/main" id="{F4B2AA1A-4206-334E-8B31-E908C94B6E7E}"/>
              </a:ext>
            </a:extLst>
          </p:cNvPr>
          <p:cNvSpPr txBox="1"/>
          <p:nvPr/>
        </p:nvSpPr>
        <p:spPr>
          <a:xfrm>
            <a:off x="1307199" y="4639139"/>
            <a:ext cx="15616047" cy="1846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30800"/>
              </a:lnSpc>
              <a:spcBef>
                <a:spcPts val="0"/>
              </a:spcBef>
              <a:defRPr sz="14000" spc="0">
                <a:solidFill>
                  <a:srgbClr val="F4F4F4"/>
                </a:solidFill>
              </a:defRPr>
            </a:lvl1pPr>
          </a:lstStyle>
          <a:p>
            <a:pPr>
              <a:lnSpc>
                <a:spcPct val="100000"/>
              </a:lnSpc>
            </a:pPr>
            <a:r>
              <a:rPr lang="en-US" sz="12000" b="1" dirty="0">
                <a:solidFill>
                  <a:schemeClr val="accent5">
                    <a:lumMod val="20000"/>
                    <a:lumOff val="80000"/>
                  </a:schemeClr>
                </a:solidFill>
                <a:latin typeface="Arial Narrow" panose="020B0604020202020204" pitchFamily="34" charset="0"/>
                <a:cs typeface="Arial Narrow" panose="020B0604020202020204" pitchFamily="34" charset="0"/>
              </a:rPr>
              <a:t>BRAND</a:t>
            </a:r>
          </a:p>
        </p:txBody>
      </p:sp>
    </p:spTree>
    <p:extLst>
      <p:ext uri="{BB962C8B-B14F-4D97-AF65-F5344CB8AC3E}">
        <p14:creationId xmlns:p14="http://schemas.microsoft.com/office/powerpoint/2010/main" val="34917659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10</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2733472"/>
            <a:ext cx="948336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Architecture</a:t>
            </a:r>
          </a:p>
        </p:txBody>
      </p:sp>
      <p:sp>
        <p:nvSpPr>
          <p:cNvPr id="2" name="Google Shape;247;p44">
            <a:extLst>
              <a:ext uri="{FF2B5EF4-FFF2-40B4-BE49-F238E27FC236}">
                <a16:creationId xmlns:a16="http://schemas.microsoft.com/office/drawing/2014/main" id="{03BA93AF-CF37-7D6C-508B-9B56B9594091}"/>
              </a:ext>
            </a:extLst>
          </p:cNvPr>
          <p:cNvSpPr txBox="1">
            <a:spLocks/>
          </p:cNvSpPr>
          <p:nvPr/>
        </p:nvSpPr>
        <p:spPr>
          <a:xfrm>
            <a:off x="2041762" y="7116874"/>
            <a:ext cx="5464824" cy="6621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a:lstStyle>
          <a:p>
            <a:pPr hangingPunct="1">
              <a:lnSpc>
                <a:spcPct val="100000"/>
              </a:lnSpc>
              <a:spcBef>
                <a:spcPts val="0"/>
              </a:spcBef>
              <a:buSzPts val="1400"/>
            </a:pPr>
            <a:r>
              <a:rPr lang="en-US" sz="5400" b="1" dirty="0">
                <a:solidFill>
                  <a:srgbClr val="00529C"/>
                </a:solidFill>
                <a:latin typeface="Arial Narrow" panose="020B0604020202020204" pitchFamily="34" charset="0"/>
                <a:cs typeface="Arial Narrow" panose="020B0604020202020204" pitchFamily="34" charset="0"/>
              </a:rPr>
              <a:t>CONNECTOR</a:t>
            </a:r>
          </a:p>
        </p:txBody>
      </p:sp>
      <p:sp>
        <p:nvSpPr>
          <p:cNvPr id="5" name="Google Shape;248;p44">
            <a:extLst>
              <a:ext uri="{FF2B5EF4-FFF2-40B4-BE49-F238E27FC236}">
                <a16:creationId xmlns:a16="http://schemas.microsoft.com/office/drawing/2014/main" id="{9E0DDF9B-E655-C65F-1E9B-2B66C1817FD4}"/>
              </a:ext>
            </a:extLst>
          </p:cNvPr>
          <p:cNvSpPr txBox="1"/>
          <p:nvPr/>
        </p:nvSpPr>
        <p:spPr>
          <a:xfrm>
            <a:off x="1970204" y="8085463"/>
            <a:ext cx="6505909" cy="215440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3200" dirty="0">
                <a:solidFill>
                  <a:srgbClr val="040C28"/>
                </a:solidFill>
                <a:latin typeface="Arial Narrow" panose="020B0604020202020204" pitchFamily="34" charset="0"/>
                <a:ea typeface="Roboto"/>
                <a:cs typeface="Arial Narrow" panose="020B0604020202020204" pitchFamily="34" charset="0"/>
                <a:sym typeface="Roboto"/>
              </a:rPr>
              <a:t>A</a:t>
            </a:r>
            <a:r>
              <a:rPr lang="en" sz="3200" u="none" strike="noStrike" cap="none" dirty="0">
                <a:solidFill>
                  <a:srgbClr val="040C28"/>
                </a:solidFill>
                <a:latin typeface="Arial Narrow" panose="020B0604020202020204" pitchFamily="34" charset="0"/>
                <a:ea typeface="Roboto"/>
                <a:cs typeface="Arial Narrow" panose="020B0604020202020204" pitchFamily="34" charset="0"/>
                <a:sym typeface="Roboto"/>
              </a:rPr>
              <a:t> person or group that </a:t>
            </a:r>
            <a:r>
              <a:rPr lang="en" sz="3200" dirty="0">
                <a:solidFill>
                  <a:srgbClr val="040C28"/>
                </a:solidFill>
                <a:latin typeface="Arial Narrow" panose="020B0604020202020204" pitchFamily="34" charset="0"/>
                <a:ea typeface="Roboto"/>
                <a:cs typeface="Arial Narrow" panose="020B0604020202020204" pitchFamily="34" charset="0"/>
                <a:sym typeface="Roboto"/>
              </a:rPr>
              <a:t>provides access to valuable information and/or resources.</a:t>
            </a:r>
            <a:endParaRPr sz="3200" dirty="0">
              <a:solidFill>
                <a:srgbClr val="040C28"/>
              </a:solidFill>
              <a:latin typeface="Arial Narrow" panose="020B0604020202020204" pitchFamily="34" charset="0"/>
              <a:ea typeface="Roboto"/>
              <a:cs typeface="Arial Narrow" panose="020B0604020202020204" pitchFamily="34" charset="0"/>
              <a:sym typeface="Roboto"/>
            </a:endParaRPr>
          </a:p>
          <a:p>
            <a:pPr marL="0" marR="0" lvl="0" indent="0" algn="l" rtl="0">
              <a:lnSpc>
                <a:spcPct val="100000"/>
              </a:lnSpc>
              <a:spcBef>
                <a:spcPts val="0"/>
              </a:spcBef>
              <a:spcAft>
                <a:spcPts val="0"/>
              </a:spcAft>
              <a:buClr>
                <a:srgbClr val="000000"/>
              </a:buClr>
              <a:buSzPts val="1100"/>
              <a:buFont typeface="Arial"/>
              <a:buNone/>
            </a:pPr>
            <a:endParaRPr sz="3200" dirty="0">
              <a:solidFill>
                <a:srgbClr val="040C28"/>
              </a:solidFill>
              <a:latin typeface="Arial Narrow" panose="020B0604020202020204" pitchFamily="34" charset="0"/>
              <a:ea typeface="Montserrat"/>
              <a:cs typeface="Arial Narrow" panose="020B0604020202020204" pitchFamily="34" charset="0"/>
              <a:sym typeface="Montserrat"/>
            </a:endParaRPr>
          </a:p>
          <a:p>
            <a:pPr marL="0" marR="0" lvl="0" indent="0" algn="l" rtl="0">
              <a:lnSpc>
                <a:spcPct val="100000"/>
              </a:lnSpc>
              <a:spcBef>
                <a:spcPts val="0"/>
              </a:spcBef>
              <a:spcAft>
                <a:spcPts val="0"/>
              </a:spcAft>
              <a:buClr>
                <a:srgbClr val="000000"/>
              </a:buClr>
              <a:buSzPts val="1100"/>
              <a:buFont typeface="Arial"/>
              <a:buNone/>
            </a:pPr>
            <a:endParaRPr sz="3200" u="none" strike="noStrike" cap="none" dirty="0">
              <a:solidFill>
                <a:srgbClr val="000000"/>
              </a:solidFill>
              <a:latin typeface="Arial Narrow" panose="020B0604020202020204" pitchFamily="34" charset="0"/>
              <a:ea typeface="Montserrat"/>
              <a:cs typeface="Arial Narrow" panose="020B0604020202020204" pitchFamily="34" charset="0"/>
              <a:sym typeface="Montserrat"/>
            </a:endParaRPr>
          </a:p>
        </p:txBody>
      </p:sp>
      <p:sp>
        <p:nvSpPr>
          <p:cNvPr id="6" name="Google Shape;249;p44">
            <a:extLst>
              <a:ext uri="{FF2B5EF4-FFF2-40B4-BE49-F238E27FC236}">
                <a16:creationId xmlns:a16="http://schemas.microsoft.com/office/drawing/2014/main" id="{04DE4936-7950-3216-1BF8-E043F7F4F547}"/>
              </a:ext>
            </a:extLst>
          </p:cNvPr>
          <p:cNvSpPr txBox="1">
            <a:spLocks/>
          </p:cNvSpPr>
          <p:nvPr/>
        </p:nvSpPr>
        <p:spPr>
          <a:xfrm>
            <a:off x="9390751" y="6869824"/>
            <a:ext cx="1261350" cy="181829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a:lstStyle>
          <a:p>
            <a:pPr algn="ctr" hangingPunct="1">
              <a:lnSpc>
                <a:spcPct val="100000"/>
              </a:lnSpc>
              <a:spcBef>
                <a:spcPts val="0"/>
              </a:spcBef>
              <a:buSzPts val="1400"/>
            </a:pPr>
            <a:r>
              <a:rPr lang="en" sz="16000" b="1" dirty="0">
                <a:solidFill>
                  <a:srgbClr val="00529C"/>
                </a:solidFill>
              </a:rPr>
              <a:t>+</a:t>
            </a:r>
          </a:p>
        </p:txBody>
      </p:sp>
      <p:sp>
        <p:nvSpPr>
          <p:cNvPr id="7" name="Google Shape;250;p44">
            <a:extLst>
              <a:ext uri="{FF2B5EF4-FFF2-40B4-BE49-F238E27FC236}">
                <a16:creationId xmlns:a16="http://schemas.microsoft.com/office/drawing/2014/main" id="{67E43A62-743E-55FC-8679-0B238C45FB6F}"/>
              </a:ext>
            </a:extLst>
          </p:cNvPr>
          <p:cNvSpPr txBox="1">
            <a:spLocks/>
          </p:cNvSpPr>
          <p:nvPr/>
        </p:nvSpPr>
        <p:spPr>
          <a:xfrm>
            <a:off x="11710243" y="7116874"/>
            <a:ext cx="5768777" cy="6621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a:lstStyle>
          <a:p>
            <a:pPr hangingPunct="1">
              <a:lnSpc>
                <a:spcPct val="100000"/>
              </a:lnSpc>
              <a:spcBef>
                <a:spcPts val="0"/>
              </a:spcBef>
              <a:buSzPts val="1400"/>
            </a:pPr>
            <a:r>
              <a:rPr lang="en-US" sz="5400" b="1" dirty="0">
                <a:solidFill>
                  <a:srgbClr val="00529C"/>
                </a:solidFill>
                <a:latin typeface="Arial Narrow" panose="020B0604020202020204" pitchFamily="34" charset="0"/>
                <a:cs typeface="Arial Narrow" panose="020B0604020202020204" pitchFamily="34" charset="0"/>
              </a:rPr>
              <a:t>CONSULTANT</a:t>
            </a:r>
          </a:p>
        </p:txBody>
      </p:sp>
      <p:sp>
        <p:nvSpPr>
          <p:cNvPr id="12" name="Google Shape;251;p44">
            <a:extLst>
              <a:ext uri="{FF2B5EF4-FFF2-40B4-BE49-F238E27FC236}">
                <a16:creationId xmlns:a16="http://schemas.microsoft.com/office/drawing/2014/main" id="{903A1B3A-0954-A06D-6E85-1D1EA0204619}"/>
              </a:ext>
            </a:extLst>
          </p:cNvPr>
          <p:cNvSpPr txBox="1"/>
          <p:nvPr/>
        </p:nvSpPr>
        <p:spPr>
          <a:xfrm>
            <a:off x="11710243" y="8085463"/>
            <a:ext cx="7506167" cy="383384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3200" dirty="0">
                <a:solidFill>
                  <a:srgbClr val="4D5156"/>
                </a:solidFill>
                <a:highlight>
                  <a:srgbClr val="FFFFFF"/>
                </a:highlight>
                <a:latin typeface="Arial Narrow" panose="020B0604020202020204" pitchFamily="34" charset="0"/>
                <a:ea typeface="Roboto"/>
                <a:cs typeface="Arial Narrow" panose="020B0604020202020204" pitchFamily="34" charset="0"/>
                <a:sym typeface="Roboto"/>
              </a:rPr>
              <a:t>A professional (also known as expert, specialist) who listens, asks questions, and provides advice or services in an area of specialization.</a:t>
            </a:r>
            <a:endParaRPr sz="3200" dirty="0">
              <a:solidFill>
                <a:srgbClr val="4D5156"/>
              </a:solidFill>
              <a:highlight>
                <a:srgbClr val="FFFFFF"/>
              </a:highlight>
              <a:latin typeface="Arial Narrow" panose="020B0604020202020204" pitchFamily="34" charset="0"/>
              <a:ea typeface="Roboto"/>
              <a:cs typeface="Arial Narrow" panose="020B0604020202020204" pitchFamily="34" charset="0"/>
              <a:sym typeface="Roboto"/>
            </a:endParaRPr>
          </a:p>
          <a:p>
            <a:pPr marL="0" marR="0" lvl="0" indent="0" algn="l" rtl="0">
              <a:lnSpc>
                <a:spcPct val="100000"/>
              </a:lnSpc>
              <a:spcBef>
                <a:spcPts val="0"/>
              </a:spcBef>
              <a:spcAft>
                <a:spcPts val="0"/>
              </a:spcAft>
              <a:buClr>
                <a:srgbClr val="000000"/>
              </a:buClr>
              <a:buSzPts val="1100"/>
              <a:buFont typeface="Arial"/>
              <a:buNone/>
            </a:pPr>
            <a:endParaRPr sz="3200" dirty="0">
              <a:solidFill>
                <a:srgbClr val="4D5156"/>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0"/>
              </a:spcBef>
              <a:spcAft>
                <a:spcPts val="0"/>
              </a:spcAft>
              <a:buClr>
                <a:schemeClr val="dk1"/>
              </a:buClr>
              <a:buSzPts val="1400"/>
              <a:buFont typeface="Arial"/>
              <a:buNone/>
            </a:pPr>
            <a:endParaRPr sz="3200" dirty="0">
              <a:solidFill>
                <a:srgbClr val="4D5156"/>
              </a:solidFill>
              <a:highlight>
                <a:srgbClr val="FFFFFF"/>
              </a:highlight>
              <a:latin typeface="Arial Narrow" panose="020B0604020202020204" pitchFamily="34" charset="0"/>
              <a:ea typeface="Roboto"/>
              <a:cs typeface="Arial Narrow" panose="020B0604020202020204" pitchFamily="34" charset="0"/>
              <a:sym typeface="Roboto"/>
            </a:endParaRPr>
          </a:p>
          <a:p>
            <a:pPr marL="0" marR="0" lvl="0" indent="0" algn="l" rtl="0">
              <a:lnSpc>
                <a:spcPct val="100000"/>
              </a:lnSpc>
              <a:spcBef>
                <a:spcPts val="1000"/>
              </a:spcBef>
              <a:spcAft>
                <a:spcPts val="0"/>
              </a:spcAft>
              <a:buClr>
                <a:srgbClr val="000000"/>
              </a:buClr>
              <a:buSzPts val="1100"/>
              <a:buFont typeface="Arial"/>
              <a:buNone/>
            </a:pPr>
            <a:endParaRPr sz="3200" dirty="0">
              <a:solidFill>
                <a:srgbClr val="040C28"/>
              </a:solidFill>
              <a:latin typeface="Arial Narrow" panose="020B0604020202020204" pitchFamily="34" charset="0"/>
              <a:ea typeface="Montserrat"/>
              <a:cs typeface="Arial Narrow" panose="020B0604020202020204" pitchFamily="34" charset="0"/>
              <a:sym typeface="Montserrat"/>
            </a:endParaRPr>
          </a:p>
          <a:p>
            <a:pPr marL="0" marR="0" lvl="0" indent="0" algn="l" rtl="0">
              <a:lnSpc>
                <a:spcPct val="100000"/>
              </a:lnSpc>
              <a:spcBef>
                <a:spcPts val="0"/>
              </a:spcBef>
              <a:spcAft>
                <a:spcPts val="0"/>
              </a:spcAft>
              <a:buClr>
                <a:srgbClr val="000000"/>
              </a:buClr>
              <a:buSzPts val="1100"/>
              <a:buFont typeface="Arial"/>
              <a:buNone/>
            </a:pPr>
            <a:endParaRPr sz="3200" u="none" strike="noStrike" cap="none" dirty="0">
              <a:solidFill>
                <a:srgbClr val="000000"/>
              </a:solidFill>
              <a:latin typeface="Arial Narrow" panose="020B0604020202020204" pitchFamily="34" charset="0"/>
              <a:ea typeface="Montserrat"/>
              <a:cs typeface="Arial Narrow" panose="020B0604020202020204" pitchFamily="34" charset="0"/>
              <a:sym typeface="Montserrat"/>
            </a:endParaRPr>
          </a:p>
        </p:txBody>
      </p:sp>
      <p:sp>
        <p:nvSpPr>
          <p:cNvPr id="14" name="Google Shape;177;p37">
            <a:extLst>
              <a:ext uri="{FF2B5EF4-FFF2-40B4-BE49-F238E27FC236}">
                <a16:creationId xmlns:a16="http://schemas.microsoft.com/office/drawing/2014/main" id="{9334A472-6EDA-D2E3-A2B3-F4B2422A0F0F}"/>
              </a:ext>
            </a:extLst>
          </p:cNvPr>
          <p:cNvSpPr txBox="1"/>
          <p:nvPr/>
        </p:nvSpPr>
        <p:spPr>
          <a:xfrm>
            <a:off x="1971393" y="4239798"/>
            <a:ext cx="17245018" cy="17181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000"/>
              <a:buNone/>
            </a:pPr>
            <a:r>
              <a:rPr lang="en-US" sz="3200" dirty="0">
                <a:solidFill>
                  <a:schemeClr val="dk1"/>
                </a:solidFill>
                <a:latin typeface="Arial Narrow" panose="020B0604020202020204" pitchFamily="34" charset="0"/>
                <a:ea typeface="Roboto"/>
                <a:cs typeface="Arial Narrow" panose="020B0604020202020204" pitchFamily="34" charset="0"/>
                <a:sym typeface="Roboto"/>
              </a:rPr>
              <a:t>AFCS TA’s brand roles define the relationship that AFCS TA has with its audiences, as well as the distinctive function that AFCS TA performs for its customers. AFCS has two brand roles, which, together, describe its relationship and function with hiring managers.</a:t>
            </a:r>
          </a:p>
        </p:txBody>
      </p:sp>
      <p:sp>
        <p:nvSpPr>
          <p:cNvPr id="11" name="Shape 90">
            <a:extLst>
              <a:ext uri="{FF2B5EF4-FFF2-40B4-BE49-F238E27FC236}">
                <a16:creationId xmlns:a16="http://schemas.microsoft.com/office/drawing/2014/main" id="{119900AB-907D-3A4F-2A66-3D5855EC469E}"/>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Intangible Brand Components</a:t>
            </a:r>
          </a:p>
        </p:txBody>
      </p:sp>
    </p:spTree>
    <p:extLst>
      <p:ext uri="{BB962C8B-B14F-4D97-AF65-F5344CB8AC3E}">
        <p14:creationId xmlns:p14="http://schemas.microsoft.com/office/powerpoint/2010/main" val="30518303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11</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967927"/>
            <a:ext cx="9138720"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Personality</a:t>
            </a:r>
          </a:p>
        </p:txBody>
      </p:sp>
      <p:sp>
        <p:nvSpPr>
          <p:cNvPr id="15" name="Google Shape;262;p45">
            <a:extLst>
              <a:ext uri="{FF2B5EF4-FFF2-40B4-BE49-F238E27FC236}">
                <a16:creationId xmlns:a16="http://schemas.microsoft.com/office/drawing/2014/main" id="{7B54C8D1-B686-D417-61B0-DAD0A1EFDA8E}"/>
              </a:ext>
            </a:extLst>
          </p:cNvPr>
          <p:cNvSpPr txBox="1">
            <a:spLocks/>
          </p:cNvSpPr>
          <p:nvPr/>
        </p:nvSpPr>
        <p:spPr>
          <a:xfrm>
            <a:off x="2041762" y="4668879"/>
            <a:ext cx="8539476" cy="2886671"/>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219807" marR="0" indent="-219807" algn="l" defTabSz="457200" rtl="0" latinLnBrk="0">
              <a:lnSpc>
                <a:spcPts val="4800"/>
              </a:lnSpc>
              <a:spcBef>
                <a:spcPts val="1400"/>
              </a:spcBef>
              <a:spcAft>
                <a:spcPts val="0"/>
              </a:spcAft>
              <a:buClrTx/>
              <a:buSzPct val="75000"/>
              <a:buFontTx/>
              <a:buChar char="•"/>
              <a:tabLst/>
              <a:defRPr sz="3600" b="0" i="0" u="none" strike="noStrike" cap="none" spc="10" baseline="0">
                <a:solidFill>
                  <a:srgbClr val="1E2623"/>
                </a:solidFill>
                <a:uFillTx/>
                <a:latin typeface="+mn-lt"/>
                <a:ea typeface="+mn-ea"/>
                <a:cs typeface="+mn-cs"/>
                <a:sym typeface="Helvetica"/>
              </a:defRPr>
            </a:lvl1pPr>
            <a:lvl2pPr marL="854807" marR="0" indent="-219807" algn="l" defTabSz="457200" rtl="0" latinLnBrk="0">
              <a:lnSpc>
                <a:spcPts val="4800"/>
              </a:lnSpc>
              <a:spcBef>
                <a:spcPts val="1400"/>
              </a:spcBef>
              <a:spcAft>
                <a:spcPts val="0"/>
              </a:spcAft>
              <a:buClrTx/>
              <a:buSzPct val="75000"/>
              <a:buFontTx/>
              <a:buChar char="•"/>
              <a:tabLst/>
              <a:defRPr sz="3200" b="0" i="0" u="none" strike="noStrike" cap="none" spc="10" baseline="0">
                <a:solidFill>
                  <a:srgbClr val="1E2623"/>
                </a:solidFill>
                <a:uFillTx/>
                <a:latin typeface="+mn-lt"/>
                <a:ea typeface="+mn-ea"/>
                <a:cs typeface="+mn-cs"/>
                <a:sym typeface="Helvetica"/>
              </a:defRPr>
            </a:lvl2pPr>
            <a:lvl3pPr marL="1489807" marR="0" indent="-219807" algn="l" defTabSz="457200" rtl="0" latinLnBrk="0">
              <a:lnSpc>
                <a:spcPts val="4800"/>
              </a:lnSpc>
              <a:spcBef>
                <a:spcPts val="1400"/>
              </a:spcBef>
              <a:spcAft>
                <a:spcPts val="0"/>
              </a:spcAft>
              <a:buClrTx/>
              <a:buSzPct val="75000"/>
              <a:buFontTx/>
              <a:buChar char="•"/>
              <a:tabLst/>
              <a:defRPr sz="2800" b="0" i="0" u="none" strike="noStrike" cap="none" spc="10" baseline="0">
                <a:solidFill>
                  <a:srgbClr val="1E2623"/>
                </a:solidFill>
                <a:uFillTx/>
                <a:latin typeface="+mn-lt"/>
                <a:ea typeface="+mn-ea"/>
                <a:cs typeface="+mn-cs"/>
                <a:sym typeface="Helvetica"/>
              </a:defRPr>
            </a:lvl3pPr>
            <a:lvl4pPr marL="2124807" marR="0" indent="-219807" algn="l" defTabSz="457200" rtl="0" latinLnBrk="0">
              <a:lnSpc>
                <a:spcPts val="4800"/>
              </a:lnSpc>
              <a:spcBef>
                <a:spcPts val="1400"/>
              </a:spcBef>
              <a:spcAft>
                <a:spcPts val="0"/>
              </a:spcAft>
              <a:buClrTx/>
              <a:buSzPct val="75000"/>
              <a:buFontTx/>
              <a:buChar char="•"/>
              <a:tabLst/>
              <a:defRPr sz="2400" b="0" i="0" u="none" strike="noStrike" cap="none" spc="10" baseline="0">
                <a:solidFill>
                  <a:srgbClr val="1E2623"/>
                </a:solidFill>
                <a:uFillTx/>
                <a:latin typeface="+mn-lt"/>
                <a:ea typeface="+mn-ea"/>
                <a:cs typeface="+mn-cs"/>
                <a:sym typeface="Helvetica"/>
              </a:defRPr>
            </a:lvl4pPr>
            <a:lvl5pPr marL="2759807" marR="0" indent="-219807" algn="l" defTabSz="457200" rtl="0" latinLnBrk="0">
              <a:lnSpc>
                <a:spcPts val="4800"/>
              </a:lnSpc>
              <a:spcBef>
                <a:spcPts val="1400"/>
              </a:spcBef>
              <a:spcAft>
                <a:spcPts val="0"/>
              </a:spcAft>
              <a:buClrTx/>
              <a:buSzPct val="75000"/>
              <a:buFontTx/>
              <a:buChar char="•"/>
              <a:tabLst/>
              <a:defRPr sz="2000" b="0" i="0" u="none" strike="noStrike" cap="none" spc="10" baseline="0">
                <a:solidFill>
                  <a:srgbClr val="1E2623"/>
                </a:solidFill>
                <a:uFillTx/>
                <a:latin typeface="+mn-lt"/>
                <a:ea typeface="+mn-ea"/>
                <a:cs typeface="+mn-cs"/>
                <a:sym typeface="Helvetica"/>
              </a:defRPr>
            </a:lvl5pPr>
            <a:lvl6pPr marL="339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6pPr>
            <a:lvl7pPr marL="402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7pPr>
            <a:lvl8pPr marL="466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8pPr>
            <a:lvl9pPr marL="529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9pPr>
          </a:lstStyle>
          <a:p>
            <a:pPr marL="0" indent="0" hangingPunct="1">
              <a:lnSpc>
                <a:spcPct val="140000"/>
              </a:lnSpc>
              <a:spcBef>
                <a:spcPts val="600"/>
              </a:spcBef>
              <a:buSzPts val="1000"/>
              <a:buNone/>
            </a:pPr>
            <a:r>
              <a:rPr lang="en-US" sz="3200" b="1" dirty="0">
                <a:solidFill>
                  <a:srgbClr val="00529C"/>
                </a:solidFill>
                <a:latin typeface="Arial Narrow" panose="020B0604020202020204" pitchFamily="34" charset="0"/>
                <a:ea typeface="Roboto"/>
                <a:cs typeface="Arial Narrow" panose="020B0604020202020204" pitchFamily="34" charset="0"/>
                <a:sym typeface="Roboto"/>
              </a:rPr>
              <a:t>Knowledgeable</a:t>
            </a:r>
          </a:p>
          <a:p>
            <a:pPr marL="0" indent="0" hangingPunct="1">
              <a:lnSpc>
                <a:spcPct val="125000"/>
              </a:lnSpc>
              <a:spcBef>
                <a:spcPts val="100"/>
              </a:spcBef>
              <a:buClr>
                <a:schemeClr val="dk1"/>
              </a:buClr>
              <a:buSzPts val="1100"/>
              <a:buFont typeface="Arial"/>
              <a:buNone/>
            </a:pPr>
            <a:r>
              <a:rPr lang="en-US" sz="3200" dirty="0">
                <a:latin typeface="Arial Narrow" panose="020B0604020202020204" pitchFamily="34" charset="0"/>
                <a:ea typeface="Roboto"/>
                <a:cs typeface="Arial Narrow" panose="020B0604020202020204" pitchFamily="34" charset="0"/>
                <a:sym typeface="Roboto"/>
              </a:rPr>
              <a:t>We are recruitment experts with specialized knowledge of the talent industry, hiring trends, market challenges, and mission-critical hiring needs of the U.S. Air Force. </a:t>
            </a:r>
          </a:p>
        </p:txBody>
      </p:sp>
      <p:sp>
        <p:nvSpPr>
          <p:cNvPr id="16" name="Google Shape;263;p45">
            <a:extLst>
              <a:ext uri="{FF2B5EF4-FFF2-40B4-BE49-F238E27FC236}">
                <a16:creationId xmlns:a16="http://schemas.microsoft.com/office/drawing/2014/main" id="{F8705410-0E36-540B-4C86-669C9FF70A46}"/>
              </a:ext>
            </a:extLst>
          </p:cNvPr>
          <p:cNvSpPr txBox="1">
            <a:spLocks/>
          </p:cNvSpPr>
          <p:nvPr/>
        </p:nvSpPr>
        <p:spPr>
          <a:xfrm>
            <a:off x="2041762" y="8197680"/>
            <a:ext cx="8281530" cy="2872481"/>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219807" marR="0" indent="-219807" algn="l" defTabSz="457200" rtl="0" latinLnBrk="0">
              <a:lnSpc>
                <a:spcPts val="4800"/>
              </a:lnSpc>
              <a:spcBef>
                <a:spcPts val="1400"/>
              </a:spcBef>
              <a:spcAft>
                <a:spcPts val="0"/>
              </a:spcAft>
              <a:buClrTx/>
              <a:buSzPct val="75000"/>
              <a:buFontTx/>
              <a:buChar char="•"/>
              <a:tabLst/>
              <a:defRPr sz="3600" b="0" i="0" u="none" strike="noStrike" cap="none" spc="10" baseline="0">
                <a:solidFill>
                  <a:srgbClr val="1E2623"/>
                </a:solidFill>
                <a:uFillTx/>
                <a:latin typeface="+mn-lt"/>
                <a:ea typeface="+mn-ea"/>
                <a:cs typeface="+mn-cs"/>
                <a:sym typeface="Helvetica"/>
              </a:defRPr>
            </a:lvl1pPr>
            <a:lvl2pPr marL="854807" marR="0" indent="-219807" algn="l" defTabSz="457200" rtl="0" latinLnBrk="0">
              <a:lnSpc>
                <a:spcPts val="4800"/>
              </a:lnSpc>
              <a:spcBef>
                <a:spcPts val="1400"/>
              </a:spcBef>
              <a:spcAft>
                <a:spcPts val="0"/>
              </a:spcAft>
              <a:buClrTx/>
              <a:buSzPct val="75000"/>
              <a:buFontTx/>
              <a:buChar char="•"/>
              <a:tabLst/>
              <a:defRPr sz="3200" b="0" i="0" u="none" strike="noStrike" cap="none" spc="10" baseline="0">
                <a:solidFill>
                  <a:srgbClr val="1E2623"/>
                </a:solidFill>
                <a:uFillTx/>
                <a:latin typeface="+mn-lt"/>
                <a:ea typeface="+mn-ea"/>
                <a:cs typeface="+mn-cs"/>
                <a:sym typeface="Helvetica"/>
              </a:defRPr>
            </a:lvl2pPr>
            <a:lvl3pPr marL="1489807" marR="0" indent="-219807" algn="l" defTabSz="457200" rtl="0" latinLnBrk="0">
              <a:lnSpc>
                <a:spcPts val="4800"/>
              </a:lnSpc>
              <a:spcBef>
                <a:spcPts val="1400"/>
              </a:spcBef>
              <a:spcAft>
                <a:spcPts val="0"/>
              </a:spcAft>
              <a:buClrTx/>
              <a:buSzPct val="75000"/>
              <a:buFontTx/>
              <a:buChar char="•"/>
              <a:tabLst/>
              <a:defRPr sz="2800" b="0" i="0" u="none" strike="noStrike" cap="none" spc="10" baseline="0">
                <a:solidFill>
                  <a:srgbClr val="1E2623"/>
                </a:solidFill>
                <a:uFillTx/>
                <a:latin typeface="+mn-lt"/>
                <a:ea typeface="+mn-ea"/>
                <a:cs typeface="+mn-cs"/>
                <a:sym typeface="Helvetica"/>
              </a:defRPr>
            </a:lvl3pPr>
            <a:lvl4pPr marL="2124807" marR="0" indent="-219807" algn="l" defTabSz="457200" rtl="0" latinLnBrk="0">
              <a:lnSpc>
                <a:spcPts val="4800"/>
              </a:lnSpc>
              <a:spcBef>
                <a:spcPts val="1400"/>
              </a:spcBef>
              <a:spcAft>
                <a:spcPts val="0"/>
              </a:spcAft>
              <a:buClrTx/>
              <a:buSzPct val="75000"/>
              <a:buFontTx/>
              <a:buChar char="•"/>
              <a:tabLst/>
              <a:defRPr sz="2400" b="0" i="0" u="none" strike="noStrike" cap="none" spc="10" baseline="0">
                <a:solidFill>
                  <a:srgbClr val="1E2623"/>
                </a:solidFill>
                <a:uFillTx/>
                <a:latin typeface="+mn-lt"/>
                <a:ea typeface="+mn-ea"/>
                <a:cs typeface="+mn-cs"/>
                <a:sym typeface="Helvetica"/>
              </a:defRPr>
            </a:lvl4pPr>
            <a:lvl5pPr marL="2759807" marR="0" indent="-219807" algn="l" defTabSz="457200" rtl="0" latinLnBrk="0">
              <a:lnSpc>
                <a:spcPts val="4800"/>
              </a:lnSpc>
              <a:spcBef>
                <a:spcPts val="1400"/>
              </a:spcBef>
              <a:spcAft>
                <a:spcPts val="0"/>
              </a:spcAft>
              <a:buClrTx/>
              <a:buSzPct val="75000"/>
              <a:buFontTx/>
              <a:buChar char="•"/>
              <a:tabLst/>
              <a:defRPr sz="2000" b="0" i="0" u="none" strike="noStrike" cap="none" spc="10" baseline="0">
                <a:solidFill>
                  <a:srgbClr val="1E2623"/>
                </a:solidFill>
                <a:uFillTx/>
                <a:latin typeface="+mn-lt"/>
                <a:ea typeface="+mn-ea"/>
                <a:cs typeface="+mn-cs"/>
                <a:sym typeface="Helvetica"/>
              </a:defRPr>
            </a:lvl5pPr>
            <a:lvl6pPr marL="339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6pPr>
            <a:lvl7pPr marL="402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7pPr>
            <a:lvl8pPr marL="466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8pPr>
            <a:lvl9pPr marL="529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9pPr>
          </a:lstStyle>
          <a:p>
            <a:pPr marL="0" indent="0" hangingPunct="1">
              <a:lnSpc>
                <a:spcPct val="140000"/>
              </a:lnSpc>
              <a:spcBef>
                <a:spcPts val="600"/>
              </a:spcBef>
              <a:buSzPts val="1000"/>
              <a:buNone/>
            </a:pPr>
            <a:r>
              <a:rPr lang="en-US" sz="3200" b="1" dirty="0">
                <a:solidFill>
                  <a:srgbClr val="00529C"/>
                </a:solidFill>
                <a:latin typeface="Arial Narrow" panose="020B0604020202020204" pitchFamily="34" charset="0"/>
                <a:ea typeface="Roboto"/>
                <a:cs typeface="Arial Narrow" panose="020B0604020202020204" pitchFamily="34" charset="0"/>
                <a:sym typeface="Roboto"/>
              </a:rPr>
              <a:t>Caring</a:t>
            </a:r>
          </a:p>
          <a:p>
            <a:pPr marL="0" indent="0" hangingPunct="1">
              <a:lnSpc>
                <a:spcPct val="125000"/>
              </a:lnSpc>
              <a:spcBef>
                <a:spcPts val="100"/>
              </a:spcBef>
              <a:buClr>
                <a:schemeClr val="dk1"/>
              </a:buClr>
              <a:buSzPts val="1000"/>
              <a:buFont typeface="Arial"/>
              <a:buNone/>
            </a:pPr>
            <a:r>
              <a:rPr lang="en-US" sz="3200" dirty="0">
                <a:latin typeface="Arial Narrow" panose="020B0604020202020204" pitchFamily="34" charset="0"/>
                <a:ea typeface="Roboto"/>
                <a:cs typeface="Arial Narrow" panose="020B0604020202020204" pitchFamily="34" charset="0"/>
                <a:sym typeface="Roboto"/>
              </a:rPr>
              <a:t>We invest in your success by listening to your needs and working with you to develop a recruiting approach that makes it easier for you to hire quality talent. </a:t>
            </a:r>
          </a:p>
          <a:p>
            <a:pPr marL="0" indent="0" hangingPunct="1">
              <a:lnSpc>
                <a:spcPct val="125000"/>
              </a:lnSpc>
              <a:spcBef>
                <a:spcPts val="100"/>
              </a:spcBef>
              <a:buClr>
                <a:schemeClr val="dk1"/>
              </a:buClr>
              <a:buSzPts val="1000"/>
              <a:buFont typeface="Arial"/>
              <a:buNone/>
            </a:pPr>
            <a:endParaRPr lang="en-US" sz="3200" dirty="0">
              <a:latin typeface="Arial Narrow" panose="020B0604020202020204" pitchFamily="34" charset="0"/>
              <a:cs typeface="Arial Narrow" panose="020B0604020202020204" pitchFamily="34" charset="0"/>
            </a:endParaRPr>
          </a:p>
        </p:txBody>
      </p:sp>
      <p:sp>
        <p:nvSpPr>
          <p:cNvPr id="17" name="Google Shape;264;p45">
            <a:extLst>
              <a:ext uri="{FF2B5EF4-FFF2-40B4-BE49-F238E27FC236}">
                <a16:creationId xmlns:a16="http://schemas.microsoft.com/office/drawing/2014/main" id="{0C89569C-89E7-85EB-646D-5BA8D50A09E0}"/>
              </a:ext>
            </a:extLst>
          </p:cNvPr>
          <p:cNvSpPr txBox="1">
            <a:spLocks/>
          </p:cNvSpPr>
          <p:nvPr/>
        </p:nvSpPr>
        <p:spPr>
          <a:xfrm>
            <a:off x="11407511" y="4668872"/>
            <a:ext cx="10184296" cy="249745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219807" marR="0" indent="-219807" algn="l" defTabSz="457200" rtl="0" latinLnBrk="0">
              <a:lnSpc>
                <a:spcPts val="4800"/>
              </a:lnSpc>
              <a:spcBef>
                <a:spcPts val="1400"/>
              </a:spcBef>
              <a:spcAft>
                <a:spcPts val="0"/>
              </a:spcAft>
              <a:buClrTx/>
              <a:buSzPct val="75000"/>
              <a:buFontTx/>
              <a:buChar char="•"/>
              <a:tabLst/>
              <a:defRPr sz="3600" b="0" i="0" u="none" strike="noStrike" cap="none" spc="10" baseline="0">
                <a:solidFill>
                  <a:srgbClr val="1E2623"/>
                </a:solidFill>
                <a:uFillTx/>
                <a:latin typeface="+mn-lt"/>
                <a:ea typeface="+mn-ea"/>
                <a:cs typeface="+mn-cs"/>
                <a:sym typeface="Helvetica"/>
              </a:defRPr>
            </a:lvl1pPr>
            <a:lvl2pPr marL="854807" marR="0" indent="-219807" algn="l" defTabSz="457200" rtl="0" latinLnBrk="0">
              <a:lnSpc>
                <a:spcPts val="4800"/>
              </a:lnSpc>
              <a:spcBef>
                <a:spcPts val="1400"/>
              </a:spcBef>
              <a:spcAft>
                <a:spcPts val="0"/>
              </a:spcAft>
              <a:buClrTx/>
              <a:buSzPct val="75000"/>
              <a:buFontTx/>
              <a:buChar char="•"/>
              <a:tabLst/>
              <a:defRPr sz="3200" b="0" i="0" u="none" strike="noStrike" cap="none" spc="10" baseline="0">
                <a:solidFill>
                  <a:srgbClr val="1E2623"/>
                </a:solidFill>
                <a:uFillTx/>
                <a:latin typeface="+mn-lt"/>
                <a:ea typeface="+mn-ea"/>
                <a:cs typeface="+mn-cs"/>
                <a:sym typeface="Helvetica"/>
              </a:defRPr>
            </a:lvl2pPr>
            <a:lvl3pPr marL="1489807" marR="0" indent="-219807" algn="l" defTabSz="457200" rtl="0" latinLnBrk="0">
              <a:lnSpc>
                <a:spcPts val="4800"/>
              </a:lnSpc>
              <a:spcBef>
                <a:spcPts val="1400"/>
              </a:spcBef>
              <a:spcAft>
                <a:spcPts val="0"/>
              </a:spcAft>
              <a:buClrTx/>
              <a:buSzPct val="75000"/>
              <a:buFontTx/>
              <a:buChar char="•"/>
              <a:tabLst/>
              <a:defRPr sz="2800" b="0" i="0" u="none" strike="noStrike" cap="none" spc="10" baseline="0">
                <a:solidFill>
                  <a:srgbClr val="1E2623"/>
                </a:solidFill>
                <a:uFillTx/>
                <a:latin typeface="+mn-lt"/>
                <a:ea typeface="+mn-ea"/>
                <a:cs typeface="+mn-cs"/>
                <a:sym typeface="Helvetica"/>
              </a:defRPr>
            </a:lvl3pPr>
            <a:lvl4pPr marL="2124807" marR="0" indent="-219807" algn="l" defTabSz="457200" rtl="0" latinLnBrk="0">
              <a:lnSpc>
                <a:spcPts val="4800"/>
              </a:lnSpc>
              <a:spcBef>
                <a:spcPts val="1400"/>
              </a:spcBef>
              <a:spcAft>
                <a:spcPts val="0"/>
              </a:spcAft>
              <a:buClrTx/>
              <a:buSzPct val="75000"/>
              <a:buFontTx/>
              <a:buChar char="•"/>
              <a:tabLst/>
              <a:defRPr sz="2400" b="0" i="0" u="none" strike="noStrike" cap="none" spc="10" baseline="0">
                <a:solidFill>
                  <a:srgbClr val="1E2623"/>
                </a:solidFill>
                <a:uFillTx/>
                <a:latin typeface="+mn-lt"/>
                <a:ea typeface="+mn-ea"/>
                <a:cs typeface="+mn-cs"/>
                <a:sym typeface="Helvetica"/>
              </a:defRPr>
            </a:lvl4pPr>
            <a:lvl5pPr marL="2759807" marR="0" indent="-219807" algn="l" defTabSz="457200" rtl="0" latinLnBrk="0">
              <a:lnSpc>
                <a:spcPts val="4800"/>
              </a:lnSpc>
              <a:spcBef>
                <a:spcPts val="1400"/>
              </a:spcBef>
              <a:spcAft>
                <a:spcPts val="0"/>
              </a:spcAft>
              <a:buClrTx/>
              <a:buSzPct val="75000"/>
              <a:buFontTx/>
              <a:buChar char="•"/>
              <a:tabLst/>
              <a:defRPr sz="2000" b="0" i="0" u="none" strike="noStrike" cap="none" spc="10" baseline="0">
                <a:solidFill>
                  <a:srgbClr val="1E2623"/>
                </a:solidFill>
                <a:uFillTx/>
                <a:latin typeface="+mn-lt"/>
                <a:ea typeface="+mn-ea"/>
                <a:cs typeface="+mn-cs"/>
                <a:sym typeface="Helvetica"/>
              </a:defRPr>
            </a:lvl5pPr>
            <a:lvl6pPr marL="339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6pPr>
            <a:lvl7pPr marL="402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7pPr>
            <a:lvl8pPr marL="466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8pPr>
            <a:lvl9pPr marL="529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9pPr>
          </a:lstStyle>
          <a:p>
            <a:pPr marL="0" indent="0" hangingPunct="1">
              <a:lnSpc>
                <a:spcPct val="140000"/>
              </a:lnSpc>
              <a:spcBef>
                <a:spcPts val="600"/>
              </a:spcBef>
              <a:buSzPts val="1000"/>
              <a:buNone/>
            </a:pPr>
            <a:r>
              <a:rPr lang="en-US" sz="3200" b="1" dirty="0">
                <a:solidFill>
                  <a:srgbClr val="00529C"/>
                </a:solidFill>
                <a:latin typeface="Arial Narrow" panose="020B0604020202020204" pitchFamily="34" charset="0"/>
                <a:ea typeface="Roboto"/>
                <a:cs typeface="Arial Narrow" panose="020B0604020202020204" pitchFamily="34" charset="0"/>
                <a:sym typeface="Roboto"/>
              </a:rPr>
              <a:t>Consultative</a:t>
            </a:r>
          </a:p>
          <a:p>
            <a:pPr marL="0" indent="0" hangingPunct="1">
              <a:lnSpc>
                <a:spcPct val="125000"/>
              </a:lnSpc>
              <a:spcBef>
                <a:spcPts val="100"/>
              </a:spcBef>
              <a:buSzPts val="1000"/>
              <a:buFontTx/>
              <a:buNone/>
            </a:pPr>
            <a:r>
              <a:rPr lang="en-US" sz="3200" dirty="0">
                <a:latin typeface="Arial Narrow" panose="020B0604020202020204" pitchFamily="34" charset="0"/>
                <a:ea typeface="Roboto"/>
                <a:cs typeface="Arial Narrow" panose="020B0604020202020204" pitchFamily="34" charset="0"/>
                <a:sym typeface="Roboto"/>
              </a:rPr>
              <a:t>We engage with hiring managers to understand their specific requirements, respond to their needs, and offer expert advice throughout the hiring process. </a:t>
            </a:r>
          </a:p>
        </p:txBody>
      </p:sp>
      <p:sp>
        <p:nvSpPr>
          <p:cNvPr id="18" name="Google Shape;265;p45">
            <a:extLst>
              <a:ext uri="{FF2B5EF4-FFF2-40B4-BE49-F238E27FC236}">
                <a16:creationId xmlns:a16="http://schemas.microsoft.com/office/drawing/2014/main" id="{C18BED90-3BE0-425C-2FA0-6BFD4C5F489F}"/>
              </a:ext>
            </a:extLst>
          </p:cNvPr>
          <p:cNvSpPr txBox="1">
            <a:spLocks/>
          </p:cNvSpPr>
          <p:nvPr/>
        </p:nvSpPr>
        <p:spPr>
          <a:xfrm>
            <a:off x="11416661" y="8196111"/>
            <a:ext cx="9997303" cy="33844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219807" marR="0" indent="-219807" algn="l" defTabSz="457200" rtl="0" latinLnBrk="0">
              <a:lnSpc>
                <a:spcPts val="4800"/>
              </a:lnSpc>
              <a:spcBef>
                <a:spcPts val="1400"/>
              </a:spcBef>
              <a:spcAft>
                <a:spcPts val="0"/>
              </a:spcAft>
              <a:buClrTx/>
              <a:buSzPct val="75000"/>
              <a:buFontTx/>
              <a:buChar char="•"/>
              <a:tabLst/>
              <a:defRPr sz="3600" b="0" i="0" u="none" strike="noStrike" cap="none" spc="10" baseline="0">
                <a:solidFill>
                  <a:srgbClr val="1E2623"/>
                </a:solidFill>
                <a:uFillTx/>
                <a:latin typeface="+mn-lt"/>
                <a:ea typeface="+mn-ea"/>
                <a:cs typeface="+mn-cs"/>
                <a:sym typeface="Helvetica"/>
              </a:defRPr>
            </a:lvl1pPr>
            <a:lvl2pPr marL="854807" marR="0" indent="-219807" algn="l" defTabSz="457200" rtl="0" latinLnBrk="0">
              <a:lnSpc>
                <a:spcPts val="4800"/>
              </a:lnSpc>
              <a:spcBef>
                <a:spcPts val="1400"/>
              </a:spcBef>
              <a:spcAft>
                <a:spcPts val="0"/>
              </a:spcAft>
              <a:buClrTx/>
              <a:buSzPct val="75000"/>
              <a:buFontTx/>
              <a:buChar char="•"/>
              <a:tabLst/>
              <a:defRPr sz="3200" b="0" i="0" u="none" strike="noStrike" cap="none" spc="10" baseline="0">
                <a:solidFill>
                  <a:srgbClr val="1E2623"/>
                </a:solidFill>
                <a:uFillTx/>
                <a:latin typeface="+mn-lt"/>
                <a:ea typeface="+mn-ea"/>
                <a:cs typeface="+mn-cs"/>
                <a:sym typeface="Helvetica"/>
              </a:defRPr>
            </a:lvl2pPr>
            <a:lvl3pPr marL="1489807" marR="0" indent="-219807" algn="l" defTabSz="457200" rtl="0" latinLnBrk="0">
              <a:lnSpc>
                <a:spcPts val="4800"/>
              </a:lnSpc>
              <a:spcBef>
                <a:spcPts val="1400"/>
              </a:spcBef>
              <a:spcAft>
                <a:spcPts val="0"/>
              </a:spcAft>
              <a:buClrTx/>
              <a:buSzPct val="75000"/>
              <a:buFontTx/>
              <a:buChar char="•"/>
              <a:tabLst/>
              <a:defRPr sz="2800" b="0" i="0" u="none" strike="noStrike" cap="none" spc="10" baseline="0">
                <a:solidFill>
                  <a:srgbClr val="1E2623"/>
                </a:solidFill>
                <a:uFillTx/>
                <a:latin typeface="+mn-lt"/>
                <a:ea typeface="+mn-ea"/>
                <a:cs typeface="+mn-cs"/>
                <a:sym typeface="Helvetica"/>
              </a:defRPr>
            </a:lvl3pPr>
            <a:lvl4pPr marL="2124807" marR="0" indent="-219807" algn="l" defTabSz="457200" rtl="0" latinLnBrk="0">
              <a:lnSpc>
                <a:spcPts val="4800"/>
              </a:lnSpc>
              <a:spcBef>
                <a:spcPts val="1400"/>
              </a:spcBef>
              <a:spcAft>
                <a:spcPts val="0"/>
              </a:spcAft>
              <a:buClrTx/>
              <a:buSzPct val="75000"/>
              <a:buFontTx/>
              <a:buChar char="•"/>
              <a:tabLst/>
              <a:defRPr sz="2400" b="0" i="0" u="none" strike="noStrike" cap="none" spc="10" baseline="0">
                <a:solidFill>
                  <a:srgbClr val="1E2623"/>
                </a:solidFill>
                <a:uFillTx/>
                <a:latin typeface="+mn-lt"/>
                <a:ea typeface="+mn-ea"/>
                <a:cs typeface="+mn-cs"/>
                <a:sym typeface="Helvetica"/>
              </a:defRPr>
            </a:lvl4pPr>
            <a:lvl5pPr marL="2759807" marR="0" indent="-219807" algn="l" defTabSz="457200" rtl="0" latinLnBrk="0">
              <a:lnSpc>
                <a:spcPts val="4800"/>
              </a:lnSpc>
              <a:spcBef>
                <a:spcPts val="1400"/>
              </a:spcBef>
              <a:spcAft>
                <a:spcPts val="0"/>
              </a:spcAft>
              <a:buClrTx/>
              <a:buSzPct val="75000"/>
              <a:buFontTx/>
              <a:buChar char="•"/>
              <a:tabLst/>
              <a:defRPr sz="2000" b="0" i="0" u="none" strike="noStrike" cap="none" spc="10" baseline="0">
                <a:solidFill>
                  <a:srgbClr val="1E2623"/>
                </a:solidFill>
                <a:uFillTx/>
                <a:latin typeface="+mn-lt"/>
                <a:ea typeface="+mn-ea"/>
                <a:cs typeface="+mn-cs"/>
                <a:sym typeface="Helvetica"/>
              </a:defRPr>
            </a:lvl5pPr>
            <a:lvl6pPr marL="339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6pPr>
            <a:lvl7pPr marL="402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7pPr>
            <a:lvl8pPr marL="4664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8pPr>
            <a:lvl9pPr marL="5299807" marR="0" indent="-219807" algn="l" defTabSz="457200" rtl="0" latinLnBrk="0">
              <a:lnSpc>
                <a:spcPts val="4800"/>
              </a:lnSpc>
              <a:spcBef>
                <a:spcPts val="1400"/>
              </a:spcBef>
              <a:spcAft>
                <a:spcPts val="0"/>
              </a:spcAft>
              <a:buClrTx/>
              <a:buSzPct val="75000"/>
              <a:buFontTx/>
              <a:buChar char="•"/>
              <a:tabLst/>
              <a:defRPr sz="1800" b="0" i="0" u="none" strike="noStrike" cap="none" spc="10" baseline="0">
                <a:solidFill>
                  <a:srgbClr val="1E2623"/>
                </a:solidFill>
                <a:uFillTx/>
                <a:latin typeface="+mn-lt"/>
                <a:ea typeface="+mn-ea"/>
                <a:cs typeface="+mn-cs"/>
                <a:sym typeface="Helvetica"/>
              </a:defRPr>
            </a:lvl9pPr>
          </a:lstStyle>
          <a:p>
            <a:pPr marL="0" indent="0" hangingPunct="1">
              <a:lnSpc>
                <a:spcPct val="140000"/>
              </a:lnSpc>
              <a:spcBef>
                <a:spcPts val="600"/>
              </a:spcBef>
              <a:buSzPts val="1000"/>
              <a:buNone/>
            </a:pPr>
            <a:r>
              <a:rPr lang="en-US" sz="3200" b="1" dirty="0">
                <a:solidFill>
                  <a:srgbClr val="00529C"/>
                </a:solidFill>
                <a:latin typeface="Arial Narrow" panose="020B0604020202020204" pitchFamily="34" charset="0"/>
                <a:ea typeface="Roboto"/>
                <a:cs typeface="Arial Narrow" panose="020B0604020202020204" pitchFamily="34" charset="0"/>
                <a:sym typeface="Roboto"/>
              </a:rPr>
              <a:t>Resourceful</a:t>
            </a:r>
          </a:p>
          <a:p>
            <a:pPr marL="0" indent="0" hangingPunct="1">
              <a:lnSpc>
                <a:spcPct val="125000"/>
              </a:lnSpc>
              <a:spcBef>
                <a:spcPts val="100"/>
              </a:spcBef>
              <a:buClr>
                <a:schemeClr val="dk1"/>
              </a:buClr>
              <a:buSzPts val="1000"/>
              <a:buFont typeface="Arial"/>
              <a:buNone/>
            </a:pPr>
            <a:r>
              <a:rPr lang="en-US" sz="3200" dirty="0">
                <a:latin typeface="Arial Narrow" panose="020B0604020202020204" pitchFamily="34" charset="0"/>
                <a:ea typeface="Roboto"/>
                <a:cs typeface="Arial Narrow" panose="020B0604020202020204" pitchFamily="34" charset="0"/>
                <a:sym typeface="Roboto"/>
              </a:rPr>
              <a:t>We are creative and resourceful. We explore and implement an integrated recruiting strategy to expand your reach and quickly attract top quality talent for your vacant positions.</a:t>
            </a:r>
          </a:p>
          <a:p>
            <a:pPr marL="0" indent="0" hangingPunct="1">
              <a:lnSpc>
                <a:spcPct val="125000"/>
              </a:lnSpc>
              <a:spcBef>
                <a:spcPts val="100"/>
              </a:spcBef>
              <a:buSzPts val="1000"/>
              <a:buFontTx/>
              <a:buNone/>
            </a:pPr>
            <a:endParaRPr lang="en-US" sz="3200" dirty="0">
              <a:latin typeface="Arial Narrow" panose="020B0604020202020204" pitchFamily="34" charset="0"/>
              <a:cs typeface="Arial Narrow" panose="020B0604020202020204" pitchFamily="34" charset="0"/>
            </a:endParaRPr>
          </a:p>
        </p:txBody>
      </p:sp>
      <p:cxnSp>
        <p:nvCxnSpPr>
          <p:cNvPr id="19" name="Google Shape;266;p45">
            <a:extLst>
              <a:ext uri="{FF2B5EF4-FFF2-40B4-BE49-F238E27FC236}">
                <a16:creationId xmlns:a16="http://schemas.microsoft.com/office/drawing/2014/main" id="{E0F4F7E4-8498-1025-C1F1-0D4CB49B506F}"/>
              </a:ext>
            </a:extLst>
          </p:cNvPr>
          <p:cNvCxnSpPr>
            <a:cxnSpLocks/>
          </p:cNvCxnSpPr>
          <p:nvPr/>
        </p:nvCxnSpPr>
        <p:spPr>
          <a:xfrm>
            <a:off x="2041762" y="7817299"/>
            <a:ext cx="18904378" cy="0"/>
          </a:xfrm>
          <a:prstGeom prst="straightConnector1">
            <a:avLst/>
          </a:prstGeom>
          <a:noFill/>
          <a:ln w="47625" cap="flat" cmpd="sng">
            <a:solidFill>
              <a:schemeClr val="accent4"/>
            </a:solidFill>
            <a:prstDash val="dash"/>
            <a:round/>
            <a:headEnd type="none" w="sm" len="sm"/>
            <a:tailEnd type="none" w="sm" len="sm"/>
          </a:ln>
        </p:spPr>
      </p:cxnSp>
      <p:cxnSp>
        <p:nvCxnSpPr>
          <p:cNvPr id="20" name="Google Shape;267;p45">
            <a:extLst>
              <a:ext uri="{FF2B5EF4-FFF2-40B4-BE49-F238E27FC236}">
                <a16:creationId xmlns:a16="http://schemas.microsoft.com/office/drawing/2014/main" id="{B504E4B4-6DC2-B229-708B-CAA070BB15F3}"/>
              </a:ext>
            </a:extLst>
          </p:cNvPr>
          <p:cNvCxnSpPr>
            <a:cxnSpLocks/>
          </p:cNvCxnSpPr>
          <p:nvPr/>
        </p:nvCxnSpPr>
        <p:spPr>
          <a:xfrm>
            <a:off x="10770375" y="4954772"/>
            <a:ext cx="0" cy="6379535"/>
          </a:xfrm>
          <a:prstGeom prst="straightConnector1">
            <a:avLst/>
          </a:prstGeom>
          <a:noFill/>
          <a:ln w="47625" cap="flat" cmpd="sng">
            <a:solidFill>
              <a:schemeClr val="accent4"/>
            </a:solidFill>
            <a:prstDash val="dash"/>
            <a:round/>
            <a:headEnd type="none" w="sm" len="sm"/>
            <a:tailEnd type="none" w="sm" len="sm"/>
          </a:ln>
        </p:spPr>
      </p:cxnSp>
      <p:sp>
        <p:nvSpPr>
          <p:cNvPr id="32" name="Google Shape;177;p37">
            <a:extLst>
              <a:ext uri="{FF2B5EF4-FFF2-40B4-BE49-F238E27FC236}">
                <a16:creationId xmlns:a16="http://schemas.microsoft.com/office/drawing/2014/main" id="{E16E1BD1-293A-0F58-85BD-62B13D930E39}"/>
              </a:ext>
            </a:extLst>
          </p:cNvPr>
          <p:cNvSpPr txBox="1"/>
          <p:nvPr/>
        </p:nvSpPr>
        <p:spPr>
          <a:xfrm>
            <a:off x="1958729" y="3252198"/>
            <a:ext cx="17245018" cy="1718120"/>
          </a:xfrm>
          <a:prstGeom prst="rect">
            <a:avLst/>
          </a:prstGeom>
          <a:noFill/>
          <a:ln>
            <a:noFill/>
          </a:ln>
        </p:spPr>
        <p:txBody>
          <a:bodyPr spcFirstLastPara="1" wrap="square" lIns="91425" tIns="91425" rIns="91425" bIns="91425" anchor="t" anchorCtr="0">
            <a:noAutofit/>
          </a:bodyPr>
          <a:lstStyle/>
          <a:p>
            <a:r>
              <a:rPr lang="en-US" sz="3200" dirty="0">
                <a:effectLst/>
                <a:latin typeface="Arial Narrow" panose="020B0604020202020204" pitchFamily="34" charset="0"/>
                <a:cs typeface="Arial Narrow" panose="020B0604020202020204" pitchFamily="34" charset="0"/>
              </a:rPr>
              <a:t>AFCS TA’s brand personality is comprised of attributes that define and guide interactions with clients. </a:t>
            </a:r>
          </a:p>
          <a:p>
            <a:br>
              <a:rPr lang="en-US" sz="3200" dirty="0">
                <a:effectLst/>
                <a:latin typeface="Helvetica" pitchFamily="2" charset="0"/>
              </a:rPr>
            </a:br>
            <a:endParaRPr lang="en-US" sz="3200" dirty="0">
              <a:effectLst/>
              <a:latin typeface="Helvetica" pitchFamily="2" charset="0"/>
            </a:endParaRPr>
          </a:p>
        </p:txBody>
      </p:sp>
      <p:sp>
        <p:nvSpPr>
          <p:cNvPr id="35" name="Shape 90">
            <a:extLst>
              <a:ext uri="{FF2B5EF4-FFF2-40B4-BE49-F238E27FC236}">
                <a16:creationId xmlns:a16="http://schemas.microsoft.com/office/drawing/2014/main" id="{5E144F4E-123E-4599-E158-7CDACA03678B}"/>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Intangible Brand Components</a:t>
            </a:r>
          </a:p>
        </p:txBody>
      </p:sp>
    </p:spTree>
    <p:extLst>
      <p:ext uri="{BB962C8B-B14F-4D97-AF65-F5344CB8AC3E}">
        <p14:creationId xmlns:p14="http://schemas.microsoft.com/office/powerpoint/2010/main" val="32046140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FDA23A63-C2F3-A53E-5613-ED3FB46FEC37}"/>
              </a:ext>
            </a:extLst>
          </p:cNvPr>
          <p:cNvSpPr/>
          <p:nvPr/>
        </p:nvSpPr>
        <p:spPr>
          <a:xfrm flipH="1">
            <a:off x="0" y="-87274"/>
            <a:ext cx="13025912" cy="13890548"/>
          </a:xfrm>
          <a:prstGeom prst="rect">
            <a:avLst/>
          </a:prstGeom>
          <a:solidFill>
            <a:srgbClr val="00529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a:lnSpc>
                <a:spcPts val="4300"/>
              </a:lnSpc>
              <a:spcBef>
                <a:spcPts val="800"/>
              </a:spcBef>
              <a:defRPr sz="1400" b="1" cap="all" spc="195"/>
            </a:lvl1pPr>
          </a:lstStyle>
          <a:p>
            <a:endParaRPr dirty="0">
              <a:solidFill>
                <a:srgbClr val="00529C"/>
              </a:solidFill>
            </a:endParaRPr>
          </a:p>
        </p:txBody>
      </p:sp>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12</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11" name="TextBox 10">
            <a:extLst>
              <a:ext uri="{FF2B5EF4-FFF2-40B4-BE49-F238E27FC236}">
                <a16:creationId xmlns:a16="http://schemas.microsoft.com/office/drawing/2014/main" id="{840BC370-ED7A-DA81-7B19-F729EDE54E3F}"/>
              </a:ext>
            </a:extLst>
          </p:cNvPr>
          <p:cNvSpPr txBox="1"/>
          <p:nvPr/>
        </p:nvSpPr>
        <p:spPr>
          <a:xfrm>
            <a:off x="1980741" y="5155360"/>
            <a:ext cx="8973568"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3600" dirty="0">
                <a:solidFill>
                  <a:srgbClr val="FFFFFF"/>
                </a:solidFill>
                <a:effectLst/>
                <a:latin typeface="Arial Narrow" panose="020B0604020202020204" pitchFamily="34" charset="0"/>
                <a:cs typeface="Arial Narrow" panose="020B0604020202020204" pitchFamily="34" charset="0"/>
              </a:rPr>
              <a:t>AFCS TA’s brand promise is a commitment to its clients/customers. It’s what clients can expect every time they interact with AFCS TA.</a:t>
            </a:r>
          </a:p>
          <a:p>
            <a:r>
              <a:rPr lang="en-US" sz="3600" dirty="0">
                <a:solidFill>
                  <a:srgbClr val="FFFFFF"/>
                </a:solidFill>
                <a:effectLst/>
                <a:latin typeface="Arial Narrow" panose="020B0604020202020204" pitchFamily="34" charset="0"/>
                <a:cs typeface="Arial Narrow" panose="020B0604020202020204" pitchFamily="34" charset="0"/>
              </a:rPr>
              <a:t>Consistently delivering on this brand promise ensures that AFCS TA clients always have a client-first experience.</a:t>
            </a:r>
          </a:p>
        </p:txBody>
      </p:sp>
      <p:sp>
        <p:nvSpPr>
          <p:cNvPr id="12" name="Shape 90">
            <a:extLst>
              <a:ext uri="{FF2B5EF4-FFF2-40B4-BE49-F238E27FC236}">
                <a16:creationId xmlns:a16="http://schemas.microsoft.com/office/drawing/2014/main" id="{2E70548D-471C-36A3-0774-9FF29951511D}"/>
              </a:ext>
            </a:extLst>
          </p:cNvPr>
          <p:cNvSpPr txBox="1"/>
          <p:nvPr/>
        </p:nvSpPr>
        <p:spPr>
          <a:xfrm>
            <a:off x="2002006" y="3763097"/>
            <a:ext cx="8135240"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chemeClr val="accent5">
                    <a:lumMod val="20000"/>
                    <a:lumOff val="80000"/>
                  </a:schemeClr>
                </a:solidFill>
                <a:latin typeface="Arial Narrow" panose="020B0604020202020204" pitchFamily="34" charset="0"/>
                <a:cs typeface="Arial Narrow" panose="020B0604020202020204" pitchFamily="34" charset="0"/>
              </a:rPr>
              <a:t>AFCS TA Brand Promise</a:t>
            </a:r>
          </a:p>
        </p:txBody>
      </p:sp>
      <p:sp>
        <p:nvSpPr>
          <p:cNvPr id="21" name="Google Shape;278;p46">
            <a:extLst>
              <a:ext uri="{FF2B5EF4-FFF2-40B4-BE49-F238E27FC236}">
                <a16:creationId xmlns:a16="http://schemas.microsoft.com/office/drawing/2014/main" id="{5A357998-D094-8D03-4D35-B4B9AC2E438C}"/>
              </a:ext>
            </a:extLst>
          </p:cNvPr>
          <p:cNvSpPr txBox="1">
            <a:spLocks/>
          </p:cNvSpPr>
          <p:nvPr/>
        </p:nvSpPr>
        <p:spPr>
          <a:xfrm>
            <a:off x="16760051" y="5271522"/>
            <a:ext cx="1170048" cy="518813"/>
          </a:xfrm>
          <a:prstGeom prst="rect">
            <a:avLst/>
          </a:prstGeom>
          <a:ln w="12700">
            <a:miter lim="400000"/>
          </a:ln>
        </p:spPr>
        <p:txBody>
          <a:bodyPr spcFirstLastPara="1" wrap="square" lIns="91425" tIns="91425" rIns="91425" bIns="91425" anchor="ctr" anchorCtr="0">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1pPr>
            <a:lvl2pPr marL="0" marR="0" indent="2286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2pPr>
            <a:lvl3pPr marL="0" marR="0" indent="4572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3pPr>
            <a:lvl4pPr marL="0" marR="0" indent="6858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4pPr>
            <a:lvl5pPr marL="0" marR="0" indent="9144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5pPr>
            <a:lvl6pPr marL="0" marR="0" indent="11430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6pPr>
            <a:lvl7pPr marL="0" marR="0" indent="13716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7pPr>
            <a:lvl8pPr marL="0" marR="0" indent="16002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8pPr>
            <a:lvl9pPr marL="0" marR="0" indent="182880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lvl9pPr>
          </a:lstStyle>
          <a:p>
            <a:pPr>
              <a:spcBef>
                <a:spcPts val="0"/>
              </a:spcBef>
            </a:pPr>
            <a:fld id="{00000000-1234-1234-1234-123412341234}" type="slidenum">
              <a:rPr lang="en" sz="800" smtClean="0"/>
              <a:pPr>
                <a:spcBef>
                  <a:spcPts val="0"/>
                </a:spcBef>
              </a:pPr>
              <a:t>12</a:t>
            </a:fld>
            <a:endParaRPr lang="en" sz="800"/>
          </a:p>
        </p:txBody>
      </p:sp>
      <p:sp>
        <p:nvSpPr>
          <p:cNvPr id="22" name="Google Shape;279;p46">
            <a:extLst>
              <a:ext uri="{FF2B5EF4-FFF2-40B4-BE49-F238E27FC236}">
                <a16:creationId xmlns:a16="http://schemas.microsoft.com/office/drawing/2014/main" id="{0457A5AC-FD8C-0E94-9383-E68E29127FF5}"/>
              </a:ext>
            </a:extLst>
          </p:cNvPr>
          <p:cNvSpPr/>
          <p:nvPr/>
        </p:nvSpPr>
        <p:spPr>
          <a:xfrm>
            <a:off x="14647117" y="5081452"/>
            <a:ext cx="7793707" cy="4152332"/>
          </a:xfrm>
          <a:prstGeom prst="roundRect">
            <a:avLst>
              <a:gd name="adj" fmla="val 16667"/>
            </a:avLst>
          </a:prstGeom>
          <a:solidFill>
            <a:srgbClr val="00529C"/>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3600" b="1" dirty="0">
                <a:solidFill>
                  <a:srgbClr val="FFFFFF"/>
                </a:solidFill>
                <a:latin typeface="Arial Narrow" panose="020B0604020202020204" pitchFamily="34" charset="0"/>
                <a:ea typeface="Roboto"/>
                <a:cs typeface="Arial Narrow" panose="020B0604020202020204" pitchFamily="34" charset="0"/>
                <a:sym typeface="Roboto"/>
              </a:rPr>
              <a:t>AFCS TA Brand Promise</a:t>
            </a:r>
          </a:p>
          <a:p>
            <a:pPr marL="0" lvl="0" indent="0" algn="ctr" rtl="0">
              <a:lnSpc>
                <a:spcPct val="100000"/>
              </a:lnSpc>
              <a:spcBef>
                <a:spcPts val="0"/>
              </a:spcBef>
              <a:spcAft>
                <a:spcPts val="0"/>
              </a:spcAft>
              <a:buNone/>
            </a:pPr>
            <a:r>
              <a:rPr lang="en" sz="2800" b="1" dirty="0">
                <a:solidFill>
                  <a:srgbClr val="FFFFFF"/>
                </a:solidFill>
                <a:latin typeface="Arial Narrow" panose="020B0604020202020204" pitchFamily="34" charset="0"/>
                <a:ea typeface="Roboto"/>
                <a:cs typeface="Arial Narrow" panose="020B0604020202020204" pitchFamily="34" charset="0"/>
                <a:sym typeface="Roboto"/>
              </a:rPr>
              <a:t> </a:t>
            </a:r>
          </a:p>
          <a:p>
            <a:pPr marL="0" lvl="0" indent="0" algn="ctr" rtl="0">
              <a:lnSpc>
                <a:spcPct val="100000"/>
              </a:lnSpc>
              <a:spcBef>
                <a:spcPts val="0"/>
              </a:spcBef>
              <a:spcAft>
                <a:spcPts val="0"/>
              </a:spcAft>
              <a:buClr>
                <a:schemeClr val="dk1"/>
              </a:buClr>
              <a:buSzPts val="1100"/>
              <a:buFont typeface="Arial"/>
              <a:buNone/>
            </a:pPr>
            <a:r>
              <a:rPr lang="en" sz="2800" dirty="0">
                <a:solidFill>
                  <a:srgbClr val="FFFFFF"/>
                </a:solidFill>
                <a:latin typeface="Arial Narrow" panose="020B0604020202020204" pitchFamily="34" charset="0"/>
                <a:ea typeface="Roboto"/>
                <a:cs typeface="Arial Narrow" panose="020B0604020202020204" pitchFamily="34" charset="0"/>
                <a:sym typeface="Roboto"/>
              </a:rPr>
              <a:t>We will work tirelessly to find you high-quality candidates for your vacant civilian positions. </a:t>
            </a:r>
            <a:br>
              <a:rPr lang="en" sz="2800" dirty="0">
                <a:solidFill>
                  <a:srgbClr val="FFFFFF"/>
                </a:solidFill>
                <a:latin typeface="Arial Narrow" panose="020B0604020202020204" pitchFamily="34" charset="0"/>
                <a:ea typeface="Roboto"/>
                <a:cs typeface="Arial Narrow" panose="020B0604020202020204" pitchFamily="34" charset="0"/>
                <a:sym typeface="Roboto"/>
              </a:rPr>
            </a:br>
            <a:r>
              <a:rPr lang="en" sz="2800" dirty="0">
                <a:solidFill>
                  <a:srgbClr val="FFFFFF"/>
                </a:solidFill>
                <a:latin typeface="Arial Narrow" panose="020B0604020202020204" pitchFamily="34" charset="0"/>
                <a:ea typeface="Roboto"/>
                <a:cs typeface="Arial Narrow" panose="020B0604020202020204" pitchFamily="34" charset="0"/>
                <a:sym typeface="Roboto"/>
              </a:rPr>
              <a:t>We will provide you with expert advice, guidance, support, and a custom recruiting approach </a:t>
            </a:r>
            <a:br>
              <a:rPr lang="en" sz="2800" dirty="0">
                <a:solidFill>
                  <a:srgbClr val="FFFFFF"/>
                </a:solidFill>
                <a:latin typeface="Arial Narrow" panose="020B0604020202020204" pitchFamily="34" charset="0"/>
                <a:ea typeface="Roboto"/>
                <a:cs typeface="Arial Narrow" panose="020B0604020202020204" pitchFamily="34" charset="0"/>
                <a:sym typeface="Roboto"/>
              </a:rPr>
            </a:br>
            <a:r>
              <a:rPr lang="en" sz="2800" dirty="0">
                <a:solidFill>
                  <a:srgbClr val="FFFFFF"/>
                </a:solidFill>
                <a:latin typeface="Arial Narrow" panose="020B0604020202020204" pitchFamily="34" charset="0"/>
                <a:ea typeface="Roboto"/>
                <a:cs typeface="Arial Narrow" panose="020B0604020202020204" pitchFamily="34" charset="0"/>
                <a:sym typeface="Roboto"/>
              </a:rPr>
              <a:t>tailored to your specific needs. </a:t>
            </a:r>
            <a:endParaRPr sz="2800" dirty="0">
              <a:solidFill>
                <a:srgbClr val="FFFFFF"/>
              </a:solidFill>
              <a:latin typeface="Arial Narrow" panose="020B0604020202020204" pitchFamily="34" charset="0"/>
              <a:ea typeface="Roboto"/>
              <a:cs typeface="Arial Narrow" panose="020B0604020202020204" pitchFamily="34" charset="0"/>
              <a:sym typeface="Roboto"/>
            </a:endParaRPr>
          </a:p>
        </p:txBody>
      </p:sp>
      <p:pic>
        <p:nvPicPr>
          <p:cNvPr id="23" name="Google Shape;275;p46">
            <a:extLst>
              <a:ext uri="{FF2B5EF4-FFF2-40B4-BE49-F238E27FC236}">
                <a16:creationId xmlns:a16="http://schemas.microsoft.com/office/drawing/2014/main" id="{D6D867A1-0386-1D77-3F39-4EDE8B9CF877}"/>
              </a:ext>
            </a:extLst>
          </p:cNvPr>
          <p:cNvPicPr preferRelativeResize="0"/>
          <p:nvPr/>
        </p:nvPicPr>
        <p:blipFill>
          <a:blip r:embed="rId4">
            <a:alphaModFix/>
          </a:blip>
          <a:stretch>
            <a:fillRect/>
          </a:stretch>
        </p:blipFill>
        <p:spPr>
          <a:xfrm>
            <a:off x="15660806" y="2008875"/>
            <a:ext cx="5766328" cy="1912549"/>
          </a:xfrm>
          <a:prstGeom prst="rect">
            <a:avLst/>
          </a:prstGeom>
          <a:noFill/>
          <a:ln>
            <a:noFill/>
          </a:ln>
        </p:spPr>
      </p:pic>
      <p:sp>
        <p:nvSpPr>
          <p:cNvPr id="24" name="Google Shape;247;p44">
            <a:extLst>
              <a:ext uri="{FF2B5EF4-FFF2-40B4-BE49-F238E27FC236}">
                <a16:creationId xmlns:a16="http://schemas.microsoft.com/office/drawing/2014/main" id="{5C6393F9-C307-DE27-1990-178A77BE35ED}"/>
              </a:ext>
            </a:extLst>
          </p:cNvPr>
          <p:cNvSpPr txBox="1">
            <a:spLocks/>
          </p:cNvSpPr>
          <p:nvPr/>
        </p:nvSpPr>
        <p:spPr>
          <a:xfrm>
            <a:off x="15811558" y="10268043"/>
            <a:ext cx="5464824" cy="6621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a:lstStyle>
          <a:p>
            <a:pPr algn="ctr" hangingPunct="1">
              <a:lnSpc>
                <a:spcPct val="100000"/>
              </a:lnSpc>
              <a:spcBef>
                <a:spcPts val="0"/>
              </a:spcBef>
              <a:buSzPts val="1400"/>
            </a:pPr>
            <a:r>
              <a:rPr lang="en-US" sz="5400" b="1" dirty="0">
                <a:solidFill>
                  <a:srgbClr val="00529C"/>
                </a:solidFill>
                <a:latin typeface="Arial Narrow" panose="020B0604020202020204" pitchFamily="34" charset="0"/>
                <a:cs typeface="Arial Narrow" panose="020B0604020202020204" pitchFamily="34" charset="0"/>
              </a:rPr>
              <a:t>AFCS TA TEAM</a:t>
            </a:r>
          </a:p>
        </p:txBody>
      </p:sp>
      <p:sp>
        <p:nvSpPr>
          <p:cNvPr id="25" name="Google Shape;247;p44">
            <a:extLst>
              <a:ext uri="{FF2B5EF4-FFF2-40B4-BE49-F238E27FC236}">
                <a16:creationId xmlns:a16="http://schemas.microsoft.com/office/drawing/2014/main" id="{47B61110-4CF7-52D0-4A13-DD1C461220D8}"/>
              </a:ext>
            </a:extLst>
          </p:cNvPr>
          <p:cNvSpPr txBox="1">
            <a:spLocks/>
          </p:cNvSpPr>
          <p:nvPr/>
        </p:nvSpPr>
        <p:spPr>
          <a:xfrm>
            <a:off x="15811558" y="9300390"/>
            <a:ext cx="5464824" cy="106631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a:lstStyle>
          <a:p>
            <a:pPr algn="ctr" hangingPunct="1">
              <a:lnSpc>
                <a:spcPct val="100000"/>
              </a:lnSpc>
              <a:spcBef>
                <a:spcPts val="0"/>
              </a:spcBef>
              <a:buSzPts val="1400"/>
            </a:pPr>
            <a:r>
              <a:rPr lang="en-US" sz="5400" b="1" dirty="0">
                <a:solidFill>
                  <a:srgbClr val="00529C"/>
                </a:solidFill>
                <a:latin typeface="Arial Narrow" panose="020B0604020202020204" pitchFamily="34" charset="0"/>
                <a:cs typeface="Arial Narrow" panose="020B0604020202020204" pitchFamily="34" charset="0"/>
              </a:rPr>
              <a:t>↕</a:t>
            </a:r>
          </a:p>
        </p:txBody>
      </p:sp>
      <p:sp>
        <p:nvSpPr>
          <p:cNvPr id="26" name="Google Shape;247;p44">
            <a:extLst>
              <a:ext uri="{FF2B5EF4-FFF2-40B4-BE49-F238E27FC236}">
                <a16:creationId xmlns:a16="http://schemas.microsoft.com/office/drawing/2014/main" id="{C129CDEF-3D14-1BEC-ED0A-5955007171C0}"/>
              </a:ext>
            </a:extLst>
          </p:cNvPr>
          <p:cNvSpPr txBox="1">
            <a:spLocks/>
          </p:cNvSpPr>
          <p:nvPr/>
        </p:nvSpPr>
        <p:spPr>
          <a:xfrm>
            <a:off x="15811558" y="3984111"/>
            <a:ext cx="5464824" cy="106631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t" anchorCtr="0">
            <a:noAutofit/>
          </a:bodyPr>
          <a:lstStyle>
            <a:lvl1pPr marL="0" marR="0" indent="0" algn="l" defTabSz="457200" rtl="0" latinLnBrk="0">
              <a:lnSpc>
                <a:spcPts val="4800"/>
              </a:lnSpc>
              <a:spcBef>
                <a:spcPts val="1400"/>
              </a:spcBef>
              <a:spcAft>
                <a:spcPts val="0"/>
              </a:spcAft>
              <a:buClrTx/>
              <a:buSzTx/>
              <a:buFontTx/>
              <a:buNone/>
              <a:tabLst/>
              <a:defRPr sz="9600" b="0" i="0" u="none" strike="noStrike" cap="none" spc="10" baseline="0">
                <a:solidFill>
                  <a:srgbClr val="1E2623"/>
                </a:solidFill>
                <a:uFillTx/>
                <a:latin typeface="+mn-lt"/>
                <a:ea typeface="+mn-ea"/>
                <a:cs typeface="+mn-cs"/>
                <a:sym typeface="Helvetica"/>
              </a:defRPr>
            </a:lvl1pPr>
            <a:lvl2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2pPr>
            <a:lvl3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3pPr>
            <a:lvl4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4pPr>
            <a:lvl5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5pPr>
            <a:lvl6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6pPr>
            <a:lvl7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7pPr>
            <a:lvl8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8pPr>
            <a:lvl9pPr marL="0" marR="0" indent="0" algn="l" defTabSz="457200" rtl="0" latinLnBrk="0">
              <a:lnSpc>
                <a:spcPts val="4800"/>
              </a:lnSpc>
              <a:spcBef>
                <a:spcPts val="1400"/>
              </a:spcBef>
              <a:spcAft>
                <a:spcPts val="0"/>
              </a:spcAft>
              <a:buClrTx/>
              <a:buSzTx/>
              <a:buFontTx/>
              <a:buNone/>
              <a:tabLst/>
              <a:defRPr sz="1800" b="0" i="0" u="none" strike="noStrike" cap="none" spc="10" baseline="0">
                <a:solidFill>
                  <a:srgbClr val="1E2623"/>
                </a:solidFill>
                <a:uFillTx/>
                <a:latin typeface="+mn-lt"/>
                <a:ea typeface="+mn-ea"/>
                <a:cs typeface="+mn-cs"/>
                <a:sym typeface="Helvetica"/>
              </a:defRPr>
            </a:lvl9pPr>
          </a:lstStyle>
          <a:p>
            <a:pPr algn="ctr" hangingPunct="1">
              <a:lnSpc>
                <a:spcPct val="100000"/>
              </a:lnSpc>
              <a:spcBef>
                <a:spcPts val="0"/>
              </a:spcBef>
              <a:buSzPts val="1400"/>
            </a:pPr>
            <a:r>
              <a:rPr lang="en-US" sz="5400" b="1" dirty="0">
                <a:solidFill>
                  <a:srgbClr val="00529C"/>
                </a:solidFill>
                <a:latin typeface="Arial Narrow" panose="020B0604020202020204" pitchFamily="34" charset="0"/>
                <a:cs typeface="Arial Narrow" panose="020B0604020202020204" pitchFamily="34" charset="0"/>
              </a:rPr>
              <a:t>↕</a:t>
            </a:r>
          </a:p>
        </p:txBody>
      </p:sp>
      <p:sp>
        <p:nvSpPr>
          <p:cNvPr id="27" name="Shape 90">
            <a:extLst>
              <a:ext uri="{FF2B5EF4-FFF2-40B4-BE49-F238E27FC236}">
                <a16:creationId xmlns:a16="http://schemas.microsoft.com/office/drawing/2014/main" id="{DB391279-49C1-91BD-D8B7-8C14C04CBD86}"/>
              </a:ext>
            </a:extLst>
          </p:cNvPr>
          <p:cNvSpPr txBox="1"/>
          <p:nvPr/>
        </p:nvSpPr>
        <p:spPr>
          <a:xfrm>
            <a:off x="1022319" y="124651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rgbClr val="FFFFFF"/>
                </a:solidFill>
                <a:latin typeface="Arial" panose="020B0604020202020204" pitchFamily="34" charset="0"/>
                <a:cs typeface="Arial" panose="020B0604020202020204" pitchFamily="34" charset="0"/>
              </a:rPr>
              <a:t>Intangible Brand Components</a:t>
            </a:r>
          </a:p>
        </p:txBody>
      </p:sp>
    </p:spTree>
    <p:extLst>
      <p:ext uri="{BB962C8B-B14F-4D97-AF65-F5344CB8AC3E}">
        <p14:creationId xmlns:p14="http://schemas.microsoft.com/office/powerpoint/2010/main" val="3863232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hape 90">
            <a:extLst>
              <a:ext uri="{FF2B5EF4-FFF2-40B4-BE49-F238E27FC236}">
                <a16:creationId xmlns:a16="http://schemas.microsoft.com/office/drawing/2014/main" id="{701EEBEC-C7D4-697D-FFDF-A9FCD10CBC64}"/>
              </a:ext>
            </a:extLst>
          </p:cNvPr>
          <p:cNvSpPr txBox="1"/>
          <p:nvPr/>
        </p:nvSpPr>
        <p:spPr>
          <a:xfrm>
            <a:off x="2041762" y="2361139"/>
            <a:ext cx="7824258"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Culture</a:t>
            </a:r>
          </a:p>
        </p:txBody>
      </p:sp>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13</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12" name="Google Shape;177;p37">
            <a:extLst>
              <a:ext uri="{FF2B5EF4-FFF2-40B4-BE49-F238E27FC236}">
                <a16:creationId xmlns:a16="http://schemas.microsoft.com/office/drawing/2014/main" id="{51331A1E-EC8F-B2C4-C477-8442F9738B61}"/>
              </a:ext>
            </a:extLst>
          </p:cNvPr>
          <p:cNvSpPr txBox="1"/>
          <p:nvPr/>
        </p:nvSpPr>
        <p:spPr>
          <a:xfrm>
            <a:off x="1971392" y="4149361"/>
            <a:ext cx="18145407" cy="5079699"/>
          </a:xfrm>
          <a:prstGeom prst="rect">
            <a:avLst/>
          </a:prstGeom>
          <a:noFill/>
          <a:ln>
            <a:noFill/>
          </a:ln>
        </p:spPr>
        <p:txBody>
          <a:bodyPr spcFirstLastPara="1" wrap="square" lIns="91425" tIns="91425" rIns="91425" bIns="91425" anchor="t" anchorCtr="0">
            <a:noAutofit/>
          </a:bodyPr>
          <a:lstStyle/>
          <a:p>
            <a:pPr>
              <a:lnSpc>
                <a:spcPct val="100000"/>
              </a:lnSpc>
              <a:spcBef>
                <a:spcPts val="0"/>
              </a:spcBef>
            </a:pPr>
            <a:r>
              <a:rPr lang="en-US" sz="3200" dirty="0">
                <a:solidFill>
                  <a:schemeClr val="dk1"/>
                </a:solidFill>
                <a:latin typeface="Arial Narrow" panose="020B0604020202020204" pitchFamily="34" charset="0"/>
                <a:ea typeface="Roboto"/>
                <a:cs typeface="Arial Narrow" panose="020B0604020202020204" pitchFamily="34" charset="0"/>
                <a:sym typeface="Roboto"/>
              </a:rPr>
              <a:t>AFCS TA’s brand culture defines the working environment and specific behaviors and actions that ensure the TA team delivers on the brand promise. </a:t>
            </a:r>
            <a:endParaRPr lang="en-US" sz="3200" dirty="0">
              <a:solidFill>
                <a:schemeClr val="dk2"/>
              </a:solidFill>
              <a:highlight>
                <a:srgbClr val="FFFFFF"/>
              </a:highlight>
              <a:latin typeface="Roboto"/>
              <a:ea typeface="Roboto"/>
              <a:cs typeface="Roboto"/>
              <a:sym typeface="Roboto"/>
            </a:endParaRPr>
          </a:p>
          <a:p>
            <a:pPr marL="0" lvl="0" indent="0" rtl="0">
              <a:lnSpc>
                <a:spcPct val="100000"/>
              </a:lnSpc>
              <a:spcBef>
                <a:spcPts val="0"/>
              </a:spcBef>
              <a:spcAft>
                <a:spcPts val="0"/>
              </a:spcAft>
              <a:buNone/>
            </a:pPr>
            <a:endParaRPr lang="en" sz="3600" b="1" dirty="0">
              <a:solidFill>
                <a:srgbClr val="00529C"/>
              </a:solidFill>
              <a:highlight>
                <a:srgbClr val="FFFFFF"/>
              </a:highlight>
              <a:latin typeface="Arial Narrow" panose="020B0604020202020204" pitchFamily="34" charset="0"/>
              <a:ea typeface="Roboto Medium"/>
              <a:cs typeface="Arial Narrow" panose="020B0604020202020204" pitchFamily="34" charset="0"/>
              <a:sym typeface="Roboto Medium"/>
            </a:endParaRPr>
          </a:p>
          <a:p>
            <a:pPr marL="0" lvl="0" indent="0" rtl="0">
              <a:lnSpc>
                <a:spcPct val="100000"/>
              </a:lnSpc>
              <a:spcBef>
                <a:spcPts val="600"/>
              </a:spcBef>
              <a:spcAft>
                <a:spcPts val="0"/>
              </a:spcAft>
              <a:buSzPts val="1000"/>
              <a:buNone/>
            </a:pPr>
            <a:r>
              <a:rPr lang="en-US" sz="3600" b="1" dirty="0">
                <a:solidFill>
                  <a:srgbClr val="00529C"/>
                </a:solidFill>
                <a:latin typeface="Arial Narrow" panose="020B0604020202020204" pitchFamily="34" charset="0"/>
                <a:ea typeface="Roboto Medium"/>
                <a:cs typeface="Arial Narrow" panose="020B0604020202020204" pitchFamily="34" charset="0"/>
                <a:sym typeface="Roboto Medium"/>
              </a:rPr>
              <a:t>AFCS TA’s culture is collaborative, respectful, caring, dynamic, authentic, and fun. </a:t>
            </a:r>
          </a:p>
          <a:p>
            <a:pPr marL="0" lvl="0" indent="0" rtl="0">
              <a:lnSpc>
                <a:spcPct val="100000"/>
              </a:lnSpc>
              <a:spcBef>
                <a:spcPts val="600"/>
              </a:spcBef>
              <a:spcAft>
                <a:spcPts val="0"/>
              </a:spcAft>
              <a:buClr>
                <a:schemeClr val="dk1"/>
              </a:buClr>
              <a:buSzPts val="1000"/>
              <a:buFont typeface="Arial"/>
              <a:buNone/>
            </a:pPr>
            <a:r>
              <a:rPr lang="en-US" sz="3600" b="1" dirty="0">
                <a:solidFill>
                  <a:srgbClr val="00529C"/>
                </a:solidFill>
                <a:latin typeface="Arial Narrow" panose="020B0604020202020204" pitchFamily="34" charset="0"/>
                <a:ea typeface="Roboto Medium"/>
                <a:cs typeface="Arial Narrow" panose="020B0604020202020204" pitchFamily="34" charset="0"/>
                <a:sym typeface="Roboto Medium"/>
              </a:rPr>
              <a:t>The TA team enjoys working with people to solve their hiring challenges. </a:t>
            </a:r>
          </a:p>
          <a:p>
            <a:pPr marL="0" lvl="0" indent="0" rtl="0">
              <a:lnSpc>
                <a:spcPct val="100000"/>
              </a:lnSpc>
              <a:spcBef>
                <a:spcPts val="600"/>
              </a:spcBef>
              <a:spcAft>
                <a:spcPts val="0"/>
              </a:spcAft>
              <a:buSzPts val="1000"/>
              <a:buNone/>
            </a:pPr>
            <a:r>
              <a:rPr lang="en-US" sz="3600" b="1" dirty="0">
                <a:solidFill>
                  <a:srgbClr val="00529C"/>
                </a:solidFill>
                <a:latin typeface="Arial Narrow" panose="020B0604020202020204" pitchFamily="34" charset="0"/>
                <a:ea typeface="Roboto Medium"/>
                <a:cs typeface="Arial Narrow" panose="020B0604020202020204" pitchFamily="34" charset="0"/>
                <a:sym typeface="Roboto Medium"/>
              </a:rPr>
              <a:t>Everyone on the AFCS TA team is genuinely invested in their client’s success. </a:t>
            </a:r>
          </a:p>
          <a:p>
            <a:pPr marL="0" lvl="0" indent="0" rtl="0">
              <a:lnSpc>
                <a:spcPct val="100000"/>
              </a:lnSpc>
              <a:spcBef>
                <a:spcPts val="600"/>
              </a:spcBef>
              <a:spcAft>
                <a:spcPts val="0"/>
              </a:spcAft>
              <a:buSzPts val="1000"/>
              <a:buNone/>
            </a:pPr>
            <a:endParaRPr lang="en-US" sz="3600" b="1" dirty="0">
              <a:solidFill>
                <a:srgbClr val="00529C"/>
              </a:solidFill>
              <a:latin typeface="Arial Narrow" panose="020B0604020202020204" pitchFamily="34" charset="0"/>
              <a:ea typeface="Roboto Medium"/>
              <a:cs typeface="Arial Narrow" panose="020B0604020202020204" pitchFamily="34" charset="0"/>
              <a:sym typeface="Roboto Medium"/>
            </a:endParaRPr>
          </a:p>
          <a:p>
            <a:pPr>
              <a:lnSpc>
                <a:spcPct val="100000"/>
              </a:lnSpc>
              <a:spcBef>
                <a:spcPts val="600"/>
              </a:spcBef>
              <a:buSzPts val="1000"/>
            </a:pPr>
            <a:r>
              <a:rPr lang="en-US" sz="3200" dirty="0">
                <a:solidFill>
                  <a:schemeClr val="dk1"/>
                </a:solidFill>
                <a:latin typeface="Arial Narrow" panose="020B0604020202020204" pitchFamily="34" charset="0"/>
                <a:ea typeface="Roboto"/>
                <a:cs typeface="Arial Narrow" panose="020B0604020202020204" pitchFamily="34" charset="0"/>
                <a:sym typeface="Roboto"/>
              </a:rPr>
              <a:t>To bring this culture to life, AFCS TA team members always:</a:t>
            </a:r>
            <a:endParaRPr lang="en-US" sz="3200" dirty="0">
              <a:solidFill>
                <a:schemeClr val="dk2"/>
              </a:solidFill>
              <a:latin typeface="Arial Narrow" panose="020B0604020202020204" pitchFamily="34" charset="0"/>
              <a:cs typeface="Arial Narrow" panose="020B0604020202020204" pitchFamily="34" charset="0"/>
            </a:endParaRPr>
          </a:p>
          <a:p>
            <a:pPr marL="0" lvl="0" indent="0" rtl="0">
              <a:lnSpc>
                <a:spcPct val="100000"/>
              </a:lnSpc>
              <a:spcBef>
                <a:spcPts val="600"/>
              </a:spcBef>
              <a:spcAft>
                <a:spcPts val="0"/>
              </a:spcAft>
              <a:buSzPts val="1000"/>
              <a:buNone/>
            </a:pPr>
            <a:endParaRPr lang="en-US" sz="3600" b="1" dirty="0">
              <a:solidFill>
                <a:srgbClr val="00529C"/>
              </a:solidFill>
              <a:latin typeface="Arial Narrow" panose="020B0604020202020204" pitchFamily="34" charset="0"/>
              <a:ea typeface="Roboto Medium"/>
              <a:cs typeface="Arial Narrow" panose="020B0604020202020204" pitchFamily="34" charset="0"/>
              <a:sym typeface="Roboto Medium"/>
            </a:endParaRPr>
          </a:p>
          <a:p>
            <a:pPr marL="0" lvl="0" indent="0" rtl="0">
              <a:lnSpc>
                <a:spcPct val="100000"/>
              </a:lnSpc>
              <a:spcBef>
                <a:spcPts val="600"/>
              </a:spcBef>
              <a:spcAft>
                <a:spcPts val="0"/>
              </a:spcAft>
              <a:buSzPts val="1000"/>
              <a:buNone/>
            </a:pPr>
            <a:endParaRPr lang="en-US" sz="3600" b="1" dirty="0">
              <a:solidFill>
                <a:srgbClr val="00529C"/>
              </a:solidFill>
              <a:latin typeface="Arial Narrow" panose="020B0604020202020204" pitchFamily="34" charset="0"/>
              <a:ea typeface="Roboto Medium"/>
              <a:cs typeface="Arial Narrow" panose="020B0604020202020204" pitchFamily="34" charset="0"/>
              <a:sym typeface="Roboto Medium"/>
            </a:endParaRPr>
          </a:p>
          <a:p>
            <a:pPr marL="0" lvl="0" indent="0" algn="l" rtl="0">
              <a:lnSpc>
                <a:spcPct val="100000"/>
              </a:lnSpc>
              <a:spcBef>
                <a:spcPts val="0"/>
              </a:spcBef>
              <a:spcAft>
                <a:spcPts val="0"/>
              </a:spcAft>
              <a:buNone/>
            </a:pP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50000"/>
              </a:lnSpc>
              <a:spcBef>
                <a:spcPts val="0"/>
              </a:spcBef>
              <a:spcAft>
                <a:spcPts val="0"/>
              </a:spcAft>
              <a:buClr>
                <a:schemeClr val="dk1"/>
              </a:buClr>
              <a:buSzPts val="1100"/>
              <a:buFont typeface="Arial"/>
              <a:buNone/>
            </a:pPr>
            <a:endParaRPr sz="1800" dirty="0">
              <a:solidFill>
                <a:schemeClr val="dk2"/>
              </a:solidFill>
            </a:endParaRPr>
          </a:p>
        </p:txBody>
      </p:sp>
      <p:sp>
        <p:nvSpPr>
          <p:cNvPr id="2" name="Google Shape;290;p47">
            <a:extLst>
              <a:ext uri="{FF2B5EF4-FFF2-40B4-BE49-F238E27FC236}">
                <a16:creationId xmlns:a16="http://schemas.microsoft.com/office/drawing/2014/main" id="{8564D51B-5F50-E877-75C4-575B4B08F29C}"/>
              </a:ext>
            </a:extLst>
          </p:cNvPr>
          <p:cNvSpPr txBox="1"/>
          <p:nvPr/>
        </p:nvSpPr>
        <p:spPr>
          <a:xfrm>
            <a:off x="1971391" y="9062976"/>
            <a:ext cx="11689153" cy="2353528"/>
          </a:xfrm>
          <a:prstGeom prst="rect">
            <a:avLst/>
          </a:prstGeom>
          <a:noFill/>
          <a:ln>
            <a:noFill/>
          </a:ln>
        </p:spPr>
        <p:txBody>
          <a:bodyPr spcFirstLastPara="1" wrap="square" lIns="91425" tIns="91425" rIns="91425" bIns="91425" anchor="t" anchorCtr="0">
            <a:noAutofit/>
          </a:bodyPr>
          <a:lstStyle/>
          <a:p>
            <a:pPr marL="457200" lvl="0" indent="-457200">
              <a:lnSpc>
                <a:spcPct val="100000"/>
              </a:lnSpc>
              <a:spcBef>
                <a:spcPts val="0"/>
              </a:spcBef>
              <a:buClr>
                <a:srgbClr val="00529C"/>
              </a:buClr>
              <a:buSzPct val="100000"/>
              <a:buBlip>
                <a:blip r:embed="rId4"/>
              </a:buBlip>
            </a:pPr>
            <a:r>
              <a:rPr lang="en" sz="3200" b="1" dirty="0">
                <a:solidFill>
                  <a:schemeClr val="bg1"/>
                </a:solidFill>
                <a:latin typeface="Arial Narrow" panose="020B0604020202020204" pitchFamily="34" charset="0"/>
                <a:cs typeface="Arial Narrow" panose="020B0604020202020204" pitchFamily="34" charset="0"/>
                <a:sym typeface="Roboto"/>
              </a:rPr>
              <a:t>Listen</a:t>
            </a:r>
            <a:r>
              <a:rPr lang="en" sz="3200" dirty="0">
                <a:solidFill>
                  <a:schemeClr val="bg1"/>
                </a:solidFill>
                <a:latin typeface="Arial Narrow" panose="020B0604020202020204" pitchFamily="34" charset="0"/>
                <a:cs typeface="Arial Narrow" panose="020B0604020202020204" pitchFamily="34" charset="0"/>
                <a:sym typeface="Roboto"/>
              </a:rPr>
              <a:t> intently</a:t>
            </a:r>
            <a:endParaRPr sz="3200" dirty="0">
              <a:solidFill>
                <a:schemeClr val="bg1"/>
              </a:solidFill>
              <a:latin typeface="Arial Narrow" panose="020B0604020202020204" pitchFamily="34" charset="0"/>
              <a:cs typeface="Arial Narrow" panose="020B0604020202020204" pitchFamily="34" charset="0"/>
              <a:sym typeface="Roboto"/>
            </a:endParaRPr>
          </a:p>
          <a:p>
            <a:pPr marL="457200" lvl="0" indent="-457200">
              <a:lnSpc>
                <a:spcPct val="100000"/>
              </a:lnSpc>
              <a:spcBef>
                <a:spcPts val="0"/>
              </a:spcBef>
              <a:buClr>
                <a:srgbClr val="00529C"/>
              </a:buClr>
              <a:buSzPct val="100000"/>
              <a:buBlip>
                <a:blip r:embed="rId4"/>
              </a:buBlip>
            </a:pPr>
            <a:r>
              <a:rPr lang="en" sz="3200" b="1" dirty="0">
                <a:solidFill>
                  <a:schemeClr val="bg1"/>
                </a:solidFill>
                <a:latin typeface="Arial Narrow" panose="020B0604020202020204" pitchFamily="34" charset="0"/>
                <a:cs typeface="Arial Narrow" panose="020B0604020202020204" pitchFamily="34" charset="0"/>
                <a:sym typeface="Roboto"/>
              </a:rPr>
              <a:t>Guide and support </a:t>
            </a:r>
            <a:r>
              <a:rPr lang="en" sz="3200" dirty="0">
                <a:solidFill>
                  <a:schemeClr val="bg1"/>
                </a:solidFill>
                <a:latin typeface="Arial Narrow" panose="020B0604020202020204" pitchFamily="34" charset="0"/>
                <a:cs typeface="Arial Narrow" panose="020B0604020202020204" pitchFamily="34" charset="0"/>
                <a:sym typeface="Roboto"/>
              </a:rPr>
              <a:t>clients &amp; coworkers</a:t>
            </a:r>
            <a:endParaRPr sz="3200" dirty="0">
              <a:solidFill>
                <a:schemeClr val="bg1"/>
              </a:solidFill>
              <a:latin typeface="Arial Narrow" panose="020B0604020202020204" pitchFamily="34" charset="0"/>
              <a:cs typeface="Arial Narrow" panose="020B0604020202020204" pitchFamily="34" charset="0"/>
              <a:sym typeface="Roboto"/>
            </a:endParaRPr>
          </a:p>
          <a:p>
            <a:pPr marL="457200" lvl="0" indent="-457200">
              <a:lnSpc>
                <a:spcPct val="100000"/>
              </a:lnSpc>
              <a:spcBef>
                <a:spcPts val="0"/>
              </a:spcBef>
              <a:buClr>
                <a:srgbClr val="00529C"/>
              </a:buClr>
              <a:buSzPct val="100000"/>
              <a:buBlip>
                <a:blip r:embed="rId4"/>
              </a:buBlip>
            </a:pPr>
            <a:r>
              <a:rPr lang="en" sz="3200" b="1" dirty="0">
                <a:solidFill>
                  <a:schemeClr val="bg1"/>
                </a:solidFill>
                <a:latin typeface="Arial Narrow" panose="020B0604020202020204" pitchFamily="34" charset="0"/>
                <a:cs typeface="Arial Narrow" panose="020B0604020202020204" pitchFamily="34" charset="0"/>
                <a:sym typeface="Roboto"/>
              </a:rPr>
              <a:t>Respond to &amp; follow up </a:t>
            </a:r>
            <a:r>
              <a:rPr lang="en" sz="3200" dirty="0">
                <a:solidFill>
                  <a:schemeClr val="bg1"/>
                </a:solidFill>
                <a:latin typeface="Arial Narrow" panose="020B0604020202020204" pitchFamily="34" charset="0"/>
                <a:cs typeface="Arial Narrow" panose="020B0604020202020204" pitchFamily="34" charset="0"/>
                <a:sym typeface="Roboto"/>
              </a:rPr>
              <a:t>with clients quickly </a:t>
            </a:r>
            <a:endParaRPr sz="3200" dirty="0">
              <a:solidFill>
                <a:schemeClr val="bg1"/>
              </a:solidFill>
              <a:latin typeface="Arial Narrow" panose="020B0604020202020204" pitchFamily="34" charset="0"/>
              <a:cs typeface="Arial Narrow" panose="020B0604020202020204" pitchFamily="34" charset="0"/>
            </a:endParaRPr>
          </a:p>
        </p:txBody>
      </p:sp>
      <p:sp>
        <p:nvSpPr>
          <p:cNvPr id="5" name="Google Shape;291;p47">
            <a:extLst>
              <a:ext uri="{FF2B5EF4-FFF2-40B4-BE49-F238E27FC236}">
                <a16:creationId xmlns:a16="http://schemas.microsoft.com/office/drawing/2014/main" id="{6997A983-097C-1247-7F4B-174A00C47D6B}"/>
              </a:ext>
            </a:extLst>
          </p:cNvPr>
          <p:cNvSpPr txBox="1"/>
          <p:nvPr/>
        </p:nvSpPr>
        <p:spPr>
          <a:xfrm>
            <a:off x="10369946" y="9063665"/>
            <a:ext cx="11788305" cy="2338381"/>
          </a:xfrm>
          <a:prstGeom prst="rect">
            <a:avLst/>
          </a:prstGeom>
          <a:noFill/>
          <a:ln>
            <a:noFill/>
          </a:ln>
        </p:spPr>
        <p:txBody>
          <a:bodyPr spcFirstLastPara="1" wrap="square" lIns="91425" tIns="91425" rIns="91425" bIns="91425" anchor="t" anchorCtr="0">
            <a:noAutofit/>
          </a:bodyPr>
          <a:lstStyle/>
          <a:p>
            <a:pPr marL="457200" indent="-457200">
              <a:lnSpc>
                <a:spcPct val="100000"/>
              </a:lnSpc>
              <a:spcBef>
                <a:spcPts val="0"/>
              </a:spcBef>
              <a:buClr>
                <a:srgbClr val="00529C"/>
              </a:buClr>
              <a:buSzPct val="100000"/>
              <a:buBlip>
                <a:blip r:embed="rId4"/>
              </a:buBlip>
            </a:pPr>
            <a:r>
              <a:rPr lang="en" sz="3200" b="1" dirty="0">
                <a:solidFill>
                  <a:schemeClr val="bg1"/>
                </a:solidFill>
                <a:latin typeface="Arial Narrow" panose="020B0604020202020204" pitchFamily="34" charset="0"/>
                <a:cs typeface="Arial Narrow" panose="020B0604020202020204" pitchFamily="34" charset="0"/>
                <a:sym typeface="Roboto"/>
              </a:rPr>
              <a:t>Keep clients informed </a:t>
            </a:r>
            <a:r>
              <a:rPr lang="en" sz="3200" dirty="0">
                <a:solidFill>
                  <a:schemeClr val="bg1"/>
                </a:solidFill>
                <a:latin typeface="Arial Narrow" panose="020B0604020202020204" pitchFamily="34" charset="0"/>
                <a:cs typeface="Arial Narrow" panose="020B0604020202020204" pitchFamily="34" charset="0"/>
                <a:sym typeface="Roboto"/>
              </a:rPr>
              <a:t>of project status</a:t>
            </a:r>
            <a:endParaRPr sz="3200" dirty="0">
              <a:solidFill>
                <a:schemeClr val="bg1"/>
              </a:solidFill>
              <a:latin typeface="Arial Narrow" panose="020B0604020202020204" pitchFamily="34" charset="0"/>
              <a:cs typeface="Arial Narrow" panose="020B0604020202020204" pitchFamily="34" charset="0"/>
              <a:sym typeface="Roboto"/>
            </a:endParaRPr>
          </a:p>
          <a:p>
            <a:pPr marL="457200" indent="-457200">
              <a:lnSpc>
                <a:spcPct val="100000"/>
              </a:lnSpc>
              <a:spcBef>
                <a:spcPts val="0"/>
              </a:spcBef>
              <a:buClr>
                <a:srgbClr val="00529C"/>
              </a:buClr>
              <a:buSzPct val="100000"/>
              <a:buBlip>
                <a:blip r:embed="rId4"/>
              </a:buBlip>
            </a:pPr>
            <a:r>
              <a:rPr lang="en" sz="3200" b="1" dirty="0">
                <a:solidFill>
                  <a:schemeClr val="bg1"/>
                </a:solidFill>
                <a:latin typeface="Arial Narrow" panose="020B0604020202020204" pitchFamily="34" charset="0"/>
                <a:cs typeface="Arial Narrow" panose="020B0604020202020204" pitchFamily="34" charset="0"/>
                <a:sym typeface="Roboto"/>
              </a:rPr>
              <a:t>Respect</a:t>
            </a:r>
            <a:r>
              <a:rPr lang="en" sz="3200" dirty="0">
                <a:solidFill>
                  <a:schemeClr val="bg1"/>
                </a:solidFill>
                <a:latin typeface="Arial Narrow" panose="020B0604020202020204" pitchFamily="34" charset="0"/>
                <a:cs typeface="Arial Narrow" panose="020B0604020202020204" pitchFamily="34" charset="0"/>
                <a:sym typeface="Roboto"/>
              </a:rPr>
              <a:t> everyone’s thoughts &amp; opinions</a:t>
            </a:r>
            <a:endParaRPr sz="3200" dirty="0">
              <a:solidFill>
                <a:schemeClr val="bg1"/>
              </a:solidFill>
              <a:latin typeface="Arial Narrow" panose="020B0604020202020204" pitchFamily="34" charset="0"/>
              <a:cs typeface="Arial Narrow" panose="020B0604020202020204" pitchFamily="34" charset="0"/>
              <a:sym typeface="Roboto"/>
            </a:endParaRPr>
          </a:p>
          <a:p>
            <a:pPr marL="457200" indent="-457200">
              <a:lnSpc>
                <a:spcPct val="100000"/>
              </a:lnSpc>
              <a:spcBef>
                <a:spcPts val="0"/>
              </a:spcBef>
              <a:buClr>
                <a:srgbClr val="00529C"/>
              </a:buClr>
              <a:buSzPct val="100000"/>
              <a:buBlip>
                <a:blip r:embed="rId4"/>
              </a:buBlip>
            </a:pPr>
            <a:r>
              <a:rPr lang="en" sz="3200" b="1" dirty="0">
                <a:solidFill>
                  <a:schemeClr val="bg1"/>
                </a:solidFill>
                <a:latin typeface="Arial Narrow" panose="020B0604020202020204" pitchFamily="34" charset="0"/>
                <a:cs typeface="Arial Narrow" panose="020B0604020202020204" pitchFamily="34" charset="0"/>
                <a:sym typeface="Roboto"/>
              </a:rPr>
              <a:t>Stay connected </a:t>
            </a:r>
            <a:r>
              <a:rPr lang="en" sz="3200" dirty="0">
                <a:solidFill>
                  <a:schemeClr val="bg1"/>
                </a:solidFill>
                <a:latin typeface="Arial Narrow" panose="020B0604020202020204" pitchFamily="34" charset="0"/>
                <a:cs typeface="Arial Narrow" panose="020B0604020202020204" pitchFamily="34" charset="0"/>
                <a:sym typeface="Roboto"/>
              </a:rPr>
              <a:t>to their clients</a:t>
            </a:r>
            <a:endParaRPr sz="3200" dirty="0">
              <a:solidFill>
                <a:schemeClr val="bg1"/>
              </a:solidFill>
              <a:latin typeface="Arial Narrow" panose="020B0604020202020204" pitchFamily="34" charset="0"/>
              <a:cs typeface="Arial Narrow" panose="020B0604020202020204" pitchFamily="34" charset="0"/>
            </a:endParaRPr>
          </a:p>
        </p:txBody>
      </p:sp>
      <p:sp>
        <p:nvSpPr>
          <p:cNvPr id="8" name="Shape 90">
            <a:extLst>
              <a:ext uri="{FF2B5EF4-FFF2-40B4-BE49-F238E27FC236}">
                <a16:creationId xmlns:a16="http://schemas.microsoft.com/office/drawing/2014/main" id="{A38D30D7-6B00-4875-9D46-306BC1635ABE}"/>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Intangible Brand Components</a:t>
            </a:r>
          </a:p>
        </p:txBody>
      </p:sp>
    </p:spTree>
    <p:extLst>
      <p:ext uri="{BB962C8B-B14F-4D97-AF65-F5344CB8AC3E}">
        <p14:creationId xmlns:p14="http://schemas.microsoft.com/office/powerpoint/2010/main" val="478134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14</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6" name="TextBox 5">
            <a:extLst>
              <a:ext uri="{FF2B5EF4-FFF2-40B4-BE49-F238E27FC236}">
                <a16:creationId xmlns:a16="http://schemas.microsoft.com/office/drawing/2014/main" id="{325852A7-08D5-CCC2-9A9B-0AFF742F6534}"/>
              </a:ext>
            </a:extLst>
          </p:cNvPr>
          <p:cNvSpPr txBox="1"/>
          <p:nvPr/>
        </p:nvSpPr>
        <p:spPr>
          <a:xfrm>
            <a:off x="2041762" y="3528788"/>
            <a:ext cx="8973568" cy="527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lvl="0" indent="0" algn="l" rtl="0">
              <a:lnSpc>
                <a:spcPct val="115000"/>
              </a:lnSpc>
              <a:spcBef>
                <a:spcPts val="0"/>
              </a:spcBef>
              <a:spcAft>
                <a:spcPts val="0"/>
              </a:spcAft>
              <a:buClr>
                <a:srgbClr val="339AB6"/>
              </a:buClr>
              <a:buSzPts val="1500"/>
              <a:buFont typeface="Arial"/>
              <a:buNone/>
            </a:pPr>
            <a:r>
              <a:rPr lang="en-US" sz="3600" b="1" dirty="0">
                <a:latin typeface="Arial Narrow" panose="020B0604020202020204" pitchFamily="34" charset="0"/>
                <a:ea typeface="Roboto"/>
                <a:cs typeface="Arial Narrow" panose="020B0604020202020204" pitchFamily="34" charset="0"/>
                <a:sym typeface="Roboto"/>
              </a:rPr>
              <a:t>AFCS TA</a:t>
            </a:r>
            <a:r>
              <a:rPr lang="en-US" sz="3600" b="1" dirty="0">
                <a:solidFill>
                  <a:srgbClr val="000000"/>
                </a:solidFill>
                <a:latin typeface="Arial Narrow" panose="020B0604020202020204" pitchFamily="34" charset="0"/>
                <a:ea typeface="Roboto"/>
                <a:cs typeface="Arial Narrow" panose="020B0604020202020204" pitchFamily="34" charset="0"/>
                <a:sym typeface="Roboto"/>
              </a:rPr>
              <a:t>’s brand voice</a:t>
            </a:r>
            <a:r>
              <a:rPr lang="en-US" sz="3600" b="1" dirty="0">
                <a:solidFill>
                  <a:srgbClr val="339AB6"/>
                </a:solidFill>
                <a:latin typeface="Arial Narrow" panose="020B0604020202020204" pitchFamily="34" charset="0"/>
                <a:ea typeface="Roboto"/>
                <a:cs typeface="Arial Narrow" panose="020B0604020202020204" pitchFamily="34" charset="0"/>
                <a:sym typeface="Roboto"/>
              </a:rPr>
              <a:t> </a:t>
            </a:r>
            <a:r>
              <a:rPr lang="en-US" sz="3600" dirty="0">
                <a:solidFill>
                  <a:srgbClr val="404040"/>
                </a:solidFill>
                <a:latin typeface="Arial Narrow" panose="020B0604020202020204" pitchFamily="34" charset="0"/>
                <a:ea typeface="Roboto"/>
                <a:cs typeface="Arial Narrow" panose="020B0604020202020204" pitchFamily="34" charset="0"/>
                <a:sym typeface="Roboto"/>
              </a:rPr>
              <a:t>is </a:t>
            </a:r>
            <a:r>
              <a:rPr lang="en-US" sz="3600" b="1" dirty="0">
                <a:latin typeface="Arial Narrow" panose="020B0604020202020204" pitchFamily="34" charset="0"/>
                <a:ea typeface="Roboto"/>
                <a:cs typeface="Arial Narrow" panose="020B0604020202020204" pitchFamily="34" charset="0"/>
                <a:sym typeface="Calibri"/>
              </a:rPr>
              <a:t>knowledgeable</a:t>
            </a:r>
            <a:r>
              <a:rPr lang="en-US" sz="3600" dirty="0">
                <a:solidFill>
                  <a:srgbClr val="404040"/>
                </a:solidFill>
                <a:latin typeface="Arial Narrow" panose="020B0604020202020204" pitchFamily="34" charset="0"/>
                <a:ea typeface="Calibri"/>
                <a:cs typeface="Arial Narrow" panose="020B0604020202020204" pitchFamily="34" charset="0"/>
                <a:sym typeface="Calibri"/>
              </a:rPr>
              <a:t> but never condescending, </a:t>
            </a:r>
            <a:r>
              <a:rPr lang="en-US" sz="3600" b="1" dirty="0">
                <a:latin typeface="Arial Narrow" panose="020B0604020202020204" pitchFamily="34" charset="0"/>
                <a:ea typeface="Roboto"/>
                <a:cs typeface="Arial Narrow" panose="020B0604020202020204" pitchFamily="34" charset="0"/>
                <a:sym typeface="Calibri"/>
              </a:rPr>
              <a:t>professional</a:t>
            </a:r>
            <a:r>
              <a:rPr lang="en-US" sz="3600" dirty="0">
                <a:solidFill>
                  <a:srgbClr val="404040"/>
                </a:solidFill>
                <a:latin typeface="Arial Narrow" panose="020B0604020202020204" pitchFamily="34" charset="0"/>
                <a:ea typeface="Calibri"/>
                <a:cs typeface="Arial Narrow" panose="020B0604020202020204" pitchFamily="34" charset="0"/>
                <a:sym typeface="Calibri"/>
              </a:rPr>
              <a:t> but not cold, </a:t>
            </a:r>
            <a:r>
              <a:rPr lang="en-US" sz="3600" b="1" dirty="0">
                <a:latin typeface="Arial Narrow" panose="020B0604020202020204" pitchFamily="34" charset="0"/>
                <a:ea typeface="Roboto"/>
                <a:cs typeface="Arial Narrow" panose="020B0604020202020204" pitchFamily="34" charset="0"/>
                <a:sym typeface="Calibri"/>
              </a:rPr>
              <a:t>confident</a:t>
            </a:r>
            <a:r>
              <a:rPr lang="en-US" sz="3600" dirty="0">
                <a:solidFill>
                  <a:srgbClr val="404040"/>
                </a:solidFill>
                <a:latin typeface="Arial Narrow" panose="020B0604020202020204" pitchFamily="34" charset="0"/>
                <a:ea typeface="Calibri"/>
                <a:cs typeface="Arial Narrow" panose="020B0604020202020204" pitchFamily="34" charset="0"/>
                <a:sym typeface="Calibri"/>
              </a:rPr>
              <a:t> but never arrogant, </a:t>
            </a:r>
            <a:r>
              <a:rPr lang="en-US" sz="3600" b="1" dirty="0">
                <a:latin typeface="Arial Narrow" panose="020B0604020202020204" pitchFamily="34" charset="0"/>
                <a:ea typeface="Roboto"/>
                <a:cs typeface="Arial Narrow" panose="020B0604020202020204" pitchFamily="34" charset="0"/>
                <a:sym typeface="Calibri"/>
              </a:rPr>
              <a:t>sincere</a:t>
            </a:r>
            <a:r>
              <a:rPr lang="en-US" sz="3600" dirty="0">
                <a:solidFill>
                  <a:srgbClr val="404040"/>
                </a:solidFill>
                <a:latin typeface="Arial Narrow" panose="020B0604020202020204" pitchFamily="34" charset="0"/>
                <a:ea typeface="Calibri"/>
                <a:cs typeface="Arial Narrow" panose="020B0604020202020204" pitchFamily="34" charset="0"/>
                <a:sym typeface="Calibri"/>
              </a:rPr>
              <a:t> without being contrived, </a:t>
            </a:r>
            <a:r>
              <a:rPr lang="en-US" sz="3600" b="1" dirty="0">
                <a:latin typeface="Arial Narrow" panose="020B0604020202020204" pitchFamily="34" charset="0"/>
                <a:ea typeface="Roboto"/>
                <a:cs typeface="Arial Narrow" panose="020B0604020202020204" pitchFamily="34" charset="0"/>
                <a:sym typeface="Calibri"/>
              </a:rPr>
              <a:t>caring</a:t>
            </a:r>
            <a:r>
              <a:rPr lang="en-US" sz="3600" dirty="0">
                <a:solidFill>
                  <a:srgbClr val="404040"/>
                </a:solidFill>
                <a:latin typeface="Arial Narrow" panose="020B0604020202020204" pitchFamily="34" charset="0"/>
                <a:ea typeface="Calibri"/>
                <a:cs typeface="Arial Narrow" panose="020B0604020202020204" pitchFamily="34" charset="0"/>
                <a:sym typeface="Calibri"/>
              </a:rPr>
              <a:t> without being fawning, and </a:t>
            </a:r>
            <a:r>
              <a:rPr lang="en-US" sz="3600" b="1" dirty="0">
                <a:latin typeface="Arial Narrow" panose="020B0604020202020204" pitchFamily="34" charset="0"/>
                <a:ea typeface="Roboto"/>
                <a:cs typeface="Arial Narrow" panose="020B0604020202020204" pitchFamily="34" charset="0"/>
                <a:sym typeface="Calibri"/>
              </a:rPr>
              <a:t>fun</a:t>
            </a:r>
            <a:r>
              <a:rPr lang="en-US" sz="3600" dirty="0">
                <a:solidFill>
                  <a:srgbClr val="404040"/>
                </a:solidFill>
                <a:latin typeface="Arial Narrow" panose="020B0604020202020204" pitchFamily="34" charset="0"/>
                <a:ea typeface="Calibri"/>
                <a:cs typeface="Arial Narrow" panose="020B0604020202020204" pitchFamily="34" charset="0"/>
                <a:sym typeface="Calibri"/>
              </a:rPr>
              <a:t> but not whimsical.</a:t>
            </a:r>
            <a:endParaRPr lang="en-US" sz="3600" dirty="0">
              <a:solidFill>
                <a:srgbClr val="404040"/>
              </a:solidFill>
              <a:latin typeface="Arial Narrow" panose="020B0604020202020204" pitchFamily="34" charset="0"/>
              <a:ea typeface="Roboto"/>
              <a:cs typeface="Arial Narrow" panose="020B0604020202020204" pitchFamily="34" charset="0"/>
              <a:sym typeface="Roboto"/>
            </a:endParaRPr>
          </a:p>
          <a:p>
            <a:pPr marL="0" marR="0" lvl="0" indent="0" algn="l" rtl="0">
              <a:lnSpc>
                <a:spcPct val="115000"/>
              </a:lnSpc>
              <a:spcBef>
                <a:spcPts val="300"/>
              </a:spcBef>
              <a:spcAft>
                <a:spcPts val="0"/>
              </a:spcAft>
              <a:buClr>
                <a:srgbClr val="404040"/>
              </a:buClr>
              <a:buSzPts val="1500"/>
              <a:buFont typeface="Arial"/>
              <a:buNone/>
            </a:pPr>
            <a:endParaRPr lang="en-US" sz="3600" dirty="0">
              <a:solidFill>
                <a:srgbClr val="404040"/>
              </a:solidFill>
              <a:latin typeface="Arial Narrow" panose="020B0604020202020204" pitchFamily="34" charset="0"/>
              <a:ea typeface="Roboto"/>
              <a:cs typeface="Arial Narrow" panose="020B0604020202020204" pitchFamily="34" charset="0"/>
              <a:sym typeface="Roboto"/>
            </a:endParaRPr>
          </a:p>
          <a:p>
            <a:pPr marL="0" marR="0" lvl="0" indent="0" algn="l" rtl="0">
              <a:lnSpc>
                <a:spcPct val="115000"/>
              </a:lnSpc>
              <a:spcBef>
                <a:spcPts val="300"/>
              </a:spcBef>
              <a:spcAft>
                <a:spcPts val="0"/>
              </a:spcAft>
              <a:buClr>
                <a:srgbClr val="339AB6"/>
              </a:buClr>
              <a:buSzPts val="1500"/>
              <a:buFont typeface="Arial"/>
              <a:buNone/>
            </a:pPr>
            <a:r>
              <a:rPr lang="en-US" sz="3600" b="1" dirty="0">
                <a:latin typeface="Arial Narrow" panose="020B0604020202020204" pitchFamily="34" charset="0"/>
                <a:ea typeface="Roboto"/>
                <a:cs typeface="Arial Narrow" panose="020B0604020202020204" pitchFamily="34" charset="0"/>
                <a:sym typeface="Roboto"/>
              </a:rPr>
              <a:t>Our tone</a:t>
            </a:r>
            <a:r>
              <a:rPr lang="en-US" sz="3600" dirty="0">
                <a:solidFill>
                  <a:srgbClr val="000000"/>
                </a:solidFill>
                <a:latin typeface="Arial Narrow" panose="020B0604020202020204" pitchFamily="34" charset="0"/>
                <a:ea typeface="Roboto"/>
                <a:cs typeface="Arial Narrow" panose="020B0604020202020204" pitchFamily="34" charset="0"/>
                <a:sym typeface="Roboto"/>
              </a:rPr>
              <a:t>,</a:t>
            </a:r>
            <a:r>
              <a:rPr lang="en-US" sz="3600" dirty="0">
                <a:solidFill>
                  <a:srgbClr val="339AB6"/>
                </a:solidFill>
                <a:latin typeface="Arial Narrow" panose="020B0604020202020204" pitchFamily="34" charset="0"/>
                <a:ea typeface="Roboto"/>
                <a:cs typeface="Arial Narrow" panose="020B0604020202020204" pitchFamily="34" charset="0"/>
                <a:sym typeface="Roboto"/>
              </a:rPr>
              <a:t> </a:t>
            </a:r>
            <a:r>
              <a:rPr lang="en-US" sz="3600" dirty="0">
                <a:solidFill>
                  <a:srgbClr val="404040"/>
                </a:solidFill>
                <a:latin typeface="Arial Narrow" panose="020B0604020202020204" pitchFamily="34" charset="0"/>
                <a:ea typeface="Roboto"/>
                <a:cs typeface="Arial Narrow" panose="020B0604020202020204" pitchFamily="34" charset="0"/>
                <a:sym typeface="Roboto"/>
              </a:rPr>
              <a:t>adjusted for each situation or application, is typically: </a:t>
            </a:r>
          </a:p>
        </p:txBody>
      </p:sp>
      <p:sp>
        <p:nvSpPr>
          <p:cNvPr id="10" name="Shape 90">
            <a:extLst>
              <a:ext uri="{FF2B5EF4-FFF2-40B4-BE49-F238E27FC236}">
                <a16:creationId xmlns:a16="http://schemas.microsoft.com/office/drawing/2014/main" id="{E0586011-C72A-916C-C578-0E1C7FD510B2}"/>
              </a:ext>
            </a:extLst>
          </p:cNvPr>
          <p:cNvSpPr txBox="1"/>
          <p:nvPr/>
        </p:nvSpPr>
        <p:spPr>
          <a:xfrm>
            <a:off x="2041762" y="1882866"/>
            <a:ext cx="7248779"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Voice</a:t>
            </a:r>
          </a:p>
        </p:txBody>
      </p:sp>
      <p:grpSp>
        <p:nvGrpSpPr>
          <p:cNvPr id="14" name="Google Shape;302;p48">
            <a:extLst>
              <a:ext uri="{FF2B5EF4-FFF2-40B4-BE49-F238E27FC236}">
                <a16:creationId xmlns:a16="http://schemas.microsoft.com/office/drawing/2014/main" id="{49337C7E-61DE-8F61-1D5C-C5A085F82ECB}"/>
              </a:ext>
            </a:extLst>
          </p:cNvPr>
          <p:cNvGrpSpPr/>
          <p:nvPr/>
        </p:nvGrpSpPr>
        <p:grpSpPr>
          <a:xfrm>
            <a:off x="2041791" y="9018792"/>
            <a:ext cx="3104367" cy="833142"/>
            <a:chOff x="698784" y="2723734"/>
            <a:chExt cx="1666500" cy="368100"/>
          </a:xfrm>
          <a:solidFill>
            <a:srgbClr val="FFFFFF"/>
          </a:solidFill>
        </p:grpSpPr>
        <p:sp>
          <p:nvSpPr>
            <p:cNvPr id="15" name="Google Shape;303;p48">
              <a:extLst>
                <a:ext uri="{FF2B5EF4-FFF2-40B4-BE49-F238E27FC236}">
                  <a16:creationId xmlns:a16="http://schemas.microsoft.com/office/drawing/2014/main" id="{92DFC0AD-8D77-7FD2-A608-84F20FE2B63C}"/>
                </a:ext>
              </a:extLst>
            </p:cNvPr>
            <p:cNvSpPr/>
            <p:nvPr/>
          </p:nvSpPr>
          <p:spPr>
            <a:xfrm>
              <a:off x="698784" y="2723734"/>
              <a:ext cx="1666500" cy="368100"/>
            </a:xfrm>
            <a:prstGeom prst="rect">
              <a:avLst/>
            </a:prstGeom>
            <a:grpFill/>
            <a:ln w="50800" cap="flat" cmpd="sng">
              <a:solidFill>
                <a:srgbClr val="00529C"/>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chemeClr val="dk1"/>
                </a:solidFill>
                <a:latin typeface="Raleway"/>
                <a:ea typeface="Raleway"/>
                <a:cs typeface="Raleway"/>
                <a:sym typeface="Raleway"/>
              </a:endParaRPr>
            </a:p>
          </p:txBody>
        </p:sp>
        <p:sp>
          <p:nvSpPr>
            <p:cNvPr id="16" name="Google Shape;304;p48">
              <a:extLst>
                <a:ext uri="{FF2B5EF4-FFF2-40B4-BE49-F238E27FC236}">
                  <a16:creationId xmlns:a16="http://schemas.microsoft.com/office/drawing/2014/main" id="{F1AB6382-0FAC-49AC-BF9A-D3E9BBDC6DAB}"/>
                </a:ext>
              </a:extLst>
            </p:cNvPr>
            <p:cNvSpPr txBox="1"/>
            <p:nvPr/>
          </p:nvSpPr>
          <p:spPr>
            <a:xfrm>
              <a:off x="1023378" y="2780508"/>
              <a:ext cx="1064700" cy="173546"/>
            </a:xfrm>
            <a:prstGeom prst="rect">
              <a:avLst/>
            </a:prstGeom>
            <a:grpFill/>
            <a:ln w="57150">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FFFFFF"/>
                </a:buClr>
                <a:buSzPts val="1100"/>
                <a:buFont typeface="Montserrat"/>
                <a:buNone/>
              </a:pPr>
              <a:r>
                <a:rPr lang="en" sz="3200" b="1" dirty="0">
                  <a:solidFill>
                    <a:schemeClr val="dk1"/>
                  </a:solidFill>
                  <a:latin typeface="Arial Narrow" panose="020B0604020202020204" pitchFamily="34" charset="0"/>
                  <a:ea typeface="Roboto"/>
                  <a:cs typeface="Arial Narrow" panose="020B0604020202020204" pitchFamily="34" charset="0"/>
                  <a:sym typeface="Roboto"/>
                </a:rPr>
                <a:t>Friendly</a:t>
              </a:r>
              <a:endParaRPr sz="3200" b="1" dirty="0">
                <a:solidFill>
                  <a:schemeClr val="dk1"/>
                </a:solidFill>
                <a:latin typeface="Arial Narrow" panose="020B0604020202020204" pitchFamily="34" charset="0"/>
                <a:ea typeface="Roboto"/>
                <a:cs typeface="Arial Narrow" panose="020B0604020202020204" pitchFamily="34" charset="0"/>
                <a:sym typeface="Roboto"/>
              </a:endParaRPr>
            </a:p>
          </p:txBody>
        </p:sp>
      </p:grpSp>
      <p:grpSp>
        <p:nvGrpSpPr>
          <p:cNvPr id="29" name="Google Shape;302;p48">
            <a:extLst>
              <a:ext uri="{FF2B5EF4-FFF2-40B4-BE49-F238E27FC236}">
                <a16:creationId xmlns:a16="http://schemas.microsoft.com/office/drawing/2014/main" id="{3E235591-6083-F88C-844A-0E5380823744}"/>
              </a:ext>
            </a:extLst>
          </p:cNvPr>
          <p:cNvGrpSpPr/>
          <p:nvPr/>
        </p:nvGrpSpPr>
        <p:grpSpPr>
          <a:xfrm>
            <a:off x="2041791" y="10082048"/>
            <a:ext cx="3104367" cy="833142"/>
            <a:chOff x="698784" y="2723734"/>
            <a:chExt cx="1666500" cy="368100"/>
          </a:xfrm>
          <a:solidFill>
            <a:srgbClr val="FFFFFF"/>
          </a:solidFill>
        </p:grpSpPr>
        <p:sp>
          <p:nvSpPr>
            <p:cNvPr id="30" name="Google Shape;303;p48">
              <a:extLst>
                <a:ext uri="{FF2B5EF4-FFF2-40B4-BE49-F238E27FC236}">
                  <a16:creationId xmlns:a16="http://schemas.microsoft.com/office/drawing/2014/main" id="{E331B946-FE83-C535-084D-EF79E3A7AD64}"/>
                </a:ext>
              </a:extLst>
            </p:cNvPr>
            <p:cNvSpPr/>
            <p:nvPr/>
          </p:nvSpPr>
          <p:spPr>
            <a:xfrm>
              <a:off x="698784" y="2723734"/>
              <a:ext cx="1666500" cy="368100"/>
            </a:xfrm>
            <a:prstGeom prst="rect">
              <a:avLst/>
            </a:prstGeom>
            <a:grpFill/>
            <a:ln w="50800" cap="flat" cmpd="sng">
              <a:solidFill>
                <a:srgbClr val="00529C"/>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chemeClr val="dk1"/>
                </a:solidFill>
                <a:latin typeface="Raleway"/>
                <a:ea typeface="Raleway"/>
                <a:cs typeface="Raleway"/>
                <a:sym typeface="Raleway"/>
              </a:endParaRPr>
            </a:p>
          </p:txBody>
        </p:sp>
        <p:sp>
          <p:nvSpPr>
            <p:cNvPr id="31" name="Google Shape;304;p48">
              <a:extLst>
                <a:ext uri="{FF2B5EF4-FFF2-40B4-BE49-F238E27FC236}">
                  <a16:creationId xmlns:a16="http://schemas.microsoft.com/office/drawing/2014/main" id="{6C8343DF-6685-7F28-3DB9-2B5C1DF2C8EE}"/>
                </a:ext>
              </a:extLst>
            </p:cNvPr>
            <p:cNvSpPr txBox="1"/>
            <p:nvPr/>
          </p:nvSpPr>
          <p:spPr>
            <a:xfrm>
              <a:off x="1023378" y="2780508"/>
              <a:ext cx="1064700" cy="250207"/>
            </a:xfrm>
            <a:prstGeom prst="rect">
              <a:avLst/>
            </a:prstGeom>
            <a:grpFill/>
            <a:ln w="57150">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FFFFFF"/>
                </a:buClr>
                <a:buSzPts val="1100"/>
                <a:buFont typeface="Montserrat"/>
                <a:buNone/>
              </a:pPr>
              <a:r>
                <a:rPr lang="en" sz="3200" b="1" dirty="0">
                  <a:solidFill>
                    <a:schemeClr val="dk1"/>
                  </a:solidFill>
                  <a:latin typeface="Arial Narrow" panose="020B0604020202020204" pitchFamily="34" charset="0"/>
                  <a:ea typeface="Roboto"/>
                  <a:cs typeface="Arial Narrow" panose="020B0604020202020204" pitchFamily="34" charset="0"/>
                  <a:sym typeface="Roboto"/>
                </a:rPr>
                <a:t>Trustworthy</a:t>
              </a:r>
              <a:endParaRPr sz="3200" b="1" dirty="0">
                <a:solidFill>
                  <a:schemeClr val="dk1"/>
                </a:solidFill>
                <a:latin typeface="Arial Narrow" panose="020B0604020202020204" pitchFamily="34" charset="0"/>
                <a:ea typeface="Roboto"/>
                <a:cs typeface="Arial Narrow" panose="020B0604020202020204" pitchFamily="34" charset="0"/>
                <a:sym typeface="Roboto"/>
              </a:endParaRPr>
            </a:p>
          </p:txBody>
        </p:sp>
      </p:grpSp>
      <p:grpSp>
        <p:nvGrpSpPr>
          <p:cNvPr id="32" name="Google Shape;302;p48">
            <a:extLst>
              <a:ext uri="{FF2B5EF4-FFF2-40B4-BE49-F238E27FC236}">
                <a16:creationId xmlns:a16="http://schemas.microsoft.com/office/drawing/2014/main" id="{73474555-CC83-53FE-B658-76B9BB89F1D5}"/>
              </a:ext>
            </a:extLst>
          </p:cNvPr>
          <p:cNvGrpSpPr/>
          <p:nvPr/>
        </p:nvGrpSpPr>
        <p:grpSpPr>
          <a:xfrm>
            <a:off x="5359149" y="9018792"/>
            <a:ext cx="3104367" cy="833142"/>
            <a:chOff x="698784" y="2723734"/>
            <a:chExt cx="1666500" cy="368100"/>
          </a:xfrm>
          <a:solidFill>
            <a:srgbClr val="FFFFFF"/>
          </a:solidFill>
        </p:grpSpPr>
        <p:sp>
          <p:nvSpPr>
            <p:cNvPr id="33" name="Google Shape;303;p48">
              <a:extLst>
                <a:ext uri="{FF2B5EF4-FFF2-40B4-BE49-F238E27FC236}">
                  <a16:creationId xmlns:a16="http://schemas.microsoft.com/office/drawing/2014/main" id="{B5D7A94D-E229-19D4-ACA0-824D146AD7BF}"/>
                </a:ext>
              </a:extLst>
            </p:cNvPr>
            <p:cNvSpPr/>
            <p:nvPr/>
          </p:nvSpPr>
          <p:spPr>
            <a:xfrm>
              <a:off x="698784" y="2723734"/>
              <a:ext cx="1666500" cy="368100"/>
            </a:xfrm>
            <a:prstGeom prst="rect">
              <a:avLst/>
            </a:prstGeom>
            <a:grpFill/>
            <a:ln w="50800" cap="flat" cmpd="sng">
              <a:solidFill>
                <a:srgbClr val="00529C"/>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chemeClr val="dk1"/>
                </a:solidFill>
                <a:latin typeface="Raleway"/>
                <a:ea typeface="Raleway"/>
                <a:cs typeface="Raleway"/>
                <a:sym typeface="Raleway"/>
              </a:endParaRPr>
            </a:p>
          </p:txBody>
        </p:sp>
        <p:sp>
          <p:nvSpPr>
            <p:cNvPr id="34" name="Google Shape;304;p48">
              <a:extLst>
                <a:ext uri="{FF2B5EF4-FFF2-40B4-BE49-F238E27FC236}">
                  <a16:creationId xmlns:a16="http://schemas.microsoft.com/office/drawing/2014/main" id="{FBC55622-C54D-EA1C-B748-44E4322E0754}"/>
                </a:ext>
              </a:extLst>
            </p:cNvPr>
            <p:cNvSpPr txBox="1"/>
            <p:nvPr/>
          </p:nvSpPr>
          <p:spPr>
            <a:xfrm>
              <a:off x="1023378" y="2780508"/>
              <a:ext cx="1064700" cy="250207"/>
            </a:xfrm>
            <a:prstGeom prst="rect">
              <a:avLst/>
            </a:prstGeom>
            <a:grpFill/>
            <a:ln w="57150">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FFFFFF"/>
                </a:buClr>
                <a:buSzPts val="1100"/>
                <a:buFont typeface="Montserrat"/>
                <a:buNone/>
              </a:pPr>
              <a:r>
                <a:rPr lang="en" sz="3200" b="1" dirty="0">
                  <a:solidFill>
                    <a:schemeClr val="dk1"/>
                  </a:solidFill>
                  <a:latin typeface="Arial Narrow" panose="020B0604020202020204" pitchFamily="34" charset="0"/>
                  <a:ea typeface="Roboto"/>
                  <a:cs typeface="Arial Narrow" panose="020B0604020202020204" pitchFamily="34" charset="0"/>
                  <a:sym typeface="Roboto"/>
                </a:rPr>
                <a:t>Empathetic</a:t>
              </a:r>
              <a:endParaRPr sz="3200" b="1" dirty="0">
                <a:solidFill>
                  <a:schemeClr val="dk1"/>
                </a:solidFill>
                <a:latin typeface="Arial Narrow" panose="020B0604020202020204" pitchFamily="34" charset="0"/>
                <a:ea typeface="Roboto"/>
                <a:cs typeface="Arial Narrow" panose="020B0604020202020204" pitchFamily="34" charset="0"/>
                <a:sym typeface="Roboto"/>
              </a:endParaRPr>
            </a:p>
          </p:txBody>
        </p:sp>
      </p:grpSp>
      <p:grpSp>
        <p:nvGrpSpPr>
          <p:cNvPr id="35" name="Google Shape;302;p48">
            <a:extLst>
              <a:ext uri="{FF2B5EF4-FFF2-40B4-BE49-F238E27FC236}">
                <a16:creationId xmlns:a16="http://schemas.microsoft.com/office/drawing/2014/main" id="{E3DF5303-6974-4692-E485-558268C091A8}"/>
              </a:ext>
            </a:extLst>
          </p:cNvPr>
          <p:cNvGrpSpPr/>
          <p:nvPr/>
        </p:nvGrpSpPr>
        <p:grpSpPr>
          <a:xfrm>
            <a:off x="5359149" y="10082048"/>
            <a:ext cx="3104367" cy="833142"/>
            <a:chOff x="698784" y="2723734"/>
            <a:chExt cx="1666500" cy="368100"/>
          </a:xfrm>
          <a:solidFill>
            <a:srgbClr val="FFFFFF"/>
          </a:solidFill>
        </p:grpSpPr>
        <p:sp>
          <p:nvSpPr>
            <p:cNvPr id="36" name="Google Shape;303;p48">
              <a:extLst>
                <a:ext uri="{FF2B5EF4-FFF2-40B4-BE49-F238E27FC236}">
                  <a16:creationId xmlns:a16="http://schemas.microsoft.com/office/drawing/2014/main" id="{8788DB26-A27C-E4FE-1EF8-CC9ADAD83566}"/>
                </a:ext>
              </a:extLst>
            </p:cNvPr>
            <p:cNvSpPr/>
            <p:nvPr/>
          </p:nvSpPr>
          <p:spPr>
            <a:xfrm>
              <a:off x="698784" y="2723734"/>
              <a:ext cx="1666500" cy="368100"/>
            </a:xfrm>
            <a:prstGeom prst="rect">
              <a:avLst/>
            </a:prstGeom>
            <a:grpFill/>
            <a:ln w="50800" cap="flat" cmpd="sng">
              <a:solidFill>
                <a:srgbClr val="00529C"/>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chemeClr val="dk1"/>
                </a:solidFill>
                <a:latin typeface="Raleway"/>
                <a:ea typeface="Raleway"/>
                <a:cs typeface="Raleway"/>
                <a:sym typeface="Raleway"/>
              </a:endParaRPr>
            </a:p>
          </p:txBody>
        </p:sp>
        <p:sp>
          <p:nvSpPr>
            <p:cNvPr id="37" name="Google Shape;304;p48">
              <a:extLst>
                <a:ext uri="{FF2B5EF4-FFF2-40B4-BE49-F238E27FC236}">
                  <a16:creationId xmlns:a16="http://schemas.microsoft.com/office/drawing/2014/main" id="{7C22302F-A34C-3CF9-3FD5-48A031B3B25C}"/>
                </a:ext>
              </a:extLst>
            </p:cNvPr>
            <p:cNvSpPr txBox="1"/>
            <p:nvPr/>
          </p:nvSpPr>
          <p:spPr>
            <a:xfrm>
              <a:off x="1023378" y="2780508"/>
              <a:ext cx="1064700" cy="250207"/>
            </a:xfrm>
            <a:prstGeom prst="rect">
              <a:avLst/>
            </a:prstGeom>
            <a:grpFill/>
            <a:ln w="57150">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FFFFFF"/>
                </a:buClr>
                <a:buSzPts val="1100"/>
                <a:buFont typeface="Montserrat"/>
                <a:buNone/>
              </a:pPr>
              <a:r>
                <a:rPr lang="en" sz="3200" b="1" dirty="0">
                  <a:solidFill>
                    <a:schemeClr val="dk1"/>
                  </a:solidFill>
                  <a:latin typeface="Arial Narrow" panose="020B0604020202020204" pitchFamily="34" charset="0"/>
                  <a:ea typeface="Roboto"/>
                  <a:cs typeface="Arial Narrow" panose="020B0604020202020204" pitchFamily="34" charset="0"/>
                  <a:sym typeface="Roboto"/>
                </a:rPr>
                <a:t>Informative</a:t>
              </a:r>
              <a:endParaRPr sz="3200" b="1" dirty="0">
                <a:solidFill>
                  <a:schemeClr val="dk1"/>
                </a:solidFill>
                <a:latin typeface="Arial Narrow" panose="020B0604020202020204" pitchFamily="34" charset="0"/>
                <a:ea typeface="Roboto"/>
                <a:cs typeface="Arial Narrow" panose="020B0604020202020204" pitchFamily="34" charset="0"/>
                <a:sym typeface="Roboto"/>
              </a:endParaRPr>
            </a:p>
          </p:txBody>
        </p:sp>
      </p:grpSp>
      <p:grpSp>
        <p:nvGrpSpPr>
          <p:cNvPr id="38" name="Google Shape;302;p48">
            <a:extLst>
              <a:ext uri="{FF2B5EF4-FFF2-40B4-BE49-F238E27FC236}">
                <a16:creationId xmlns:a16="http://schemas.microsoft.com/office/drawing/2014/main" id="{5E427765-58CC-0F12-8533-E2C797234AF4}"/>
              </a:ext>
            </a:extLst>
          </p:cNvPr>
          <p:cNvGrpSpPr/>
          <p:nvPr/>
        </p:nvGrpSpPr>
        <p:grpSpPr>
          <a:xfrm>
            <a:off x="8676506" y="9018792"/>
            <a:ext cx="3104367" cy="833142"/>
            <a:chOff x="698784" y="2723734"/>
            <a:chExt cx="1666500" cy="368100"/>
          </a:xfrm>
          <a:solidFill>
            <a:srgbClr val="FFFFFF"/>
          </a:solidFill>
        </p:grpSpPr>
        <p:sp>
          <p:nvSpPr>
            <p:cNvPr id="39" name="Google Shape;303;p48">
              <a:extLst>
                <a:ext uri="{FF2B5EF4-FFF2-40B4-BE49-F238E27FC236}">
                  <a16:creationId xmlns:a16="http://schemas.microsoft.com/office/drawing/2014/main" id="{04CD7EDA-3097-4945-8002-54596FD4B7E9}"/>
                </a:ext>
              </a:extLst>
            </p:cNvPr>
            <p:cNvSpPr/>
            <p:nvPr/>
          </p:nvSpPr>
          <p:spPr>
            <a:xfrm>
              <a:off x="698784" y="2723734"/>
              <a:ext cx="1666500" cy="368100"/>
            </a:xfrm>
            <a:prstGeom prst="rect">
              <a:avLst/>
            </a:prstGeom>
            <a:grpFill/>
            <a:ln w="50800" cap="flat" cmpd="sng">
              <a:solidFill>
                <a:srgbClr val="00529C"/>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chemeClr val="dk1"/>
                </a:solidFill>
                <a:latin typeface="Raleway"/>
                <a:ea typeface="Raleway"/>
                <a:cs typeface="Raleway"/>
                <a:sym typeface="Raleway"/>
              </a:endParaRPr>
            </a:p>
          </p:txBody>
        </p:sp>
        <p:sp>
          <p:nvSpPr>
            <p:cNvPr id="40" name="Google Shape;304;p48">
              <a:extLst>
                <a:ext uri="{FF2B5EF4-FFF2-40B4-BE49-F238E27FC236}">
                  <a16:creationId xmlns:a16="http://schemas.microsoft.com/office/drawing/2014/main" id="{BA7DFE9D-C880-8266-7A4D-B5ECF912D1B5}"/>
                </a:ext>
              </a:extLst>
            </p:cNvPr>
            <p:cNvSpPr txBox="1"/>
            <p:nvPr/>
          </p:nvSpPr>
          <p:spPr>
            <a:xfrm>
              <a:off x="1023378" y="2780508"/>
              <a:ext cx="1064700" cy="250207"/>
            </a:xfrm>
            <a:prstGeom prst="rect">
              <a:avLst/>
            </a:prstGeom>
            <a:grpFill/>
            <a:ln w="57150">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FFFFFF"/>
                </a:buClr>
                <a:buSzPts val="1100"/>
                <a:buFont typeface="Montserrat"/>
                <a:buNone/>
              </a:pPr>
              <a:r>
                <a:rPr lang="en" sz="3200" b="1" dirty="0">
                  <a:solidFill>
                    <a:schemeClr val="dk1"/>
                  </a:solidFill>
                  <a:latin typeface="Arial Narrow" panose="020B0604020202020204" pitchFamily="34" charset="0"/>
                  <a:ea typeface="Roboto"/>
                  <a:cs typeface="Arial Narrow" panose="020B0604020202020204" pitchFamily="34" charset="0"/>
                  <a:sym typeface="Roboto"/>
                </a:rPr>
                <a:t>Helpful</a:t>
              </a:r>
              <a:endParaRPr sz="3200" b="1" dirty="0">
                <a:solidFill>
                  <a:schemeClr val="dk1"/>
                </a:solidFill>
                <a:latin typeface="Arial Narrow" panose="020B0604020202020204" pitchFamily="34" charset="0"/>
                <a:ea typeface="Roboto"/>
                <a:cs typeface="Arial Narrow" panose="020B0604020202020204" pitchFamily="34" charset="0"/>
                <a:sym typeface="Roboto"/>
              </a:endParaRPr>
            </a:p>
          </p:txBody>
        </p:sp>
      </p:grpSp>
      <p:grpSp>
        <p:nvGrpSpPr>
          <p:cNvPr id="41" name="Google Shape;302;p48">
            <a:extLst>
              <a:ext uri="{FF2B5EF4-FFF2-40B4-BE49-F238E27FC236}">
                <a16:creationId xmlns:a16="http://schemas.microsoft.com/office/drawing/2014/main" id="{11F3F67C-A20F-0B1F-0A19-F08C2F8517D4}"/>
              </a:ext>
            </a:extLst>
          </p:cNvPr>
          <p:cNvGrpSpPr/>
          <p:nvPr/>
        </p:nvGrpSpPr>
        <p:grpSpPr>
          <a:xfrm>
            <a:off x="8676506" y="10082048"/>
            <a:ext cx="3104367" cy="833142"/>
            <a:chOff x="698784" y="2723734"/>
            <a:chExt cx="1666500" cy="368100"/>
          </a:xfrm>
          <a:solidFill>
            <a:srgbClr val="FFFFFF"/>
          </a:solidFill>
        </p:grpSpPr>
        <p:sp>
          <p:nvSpPr>
            <p:cNvPr id="42" name="Google Shape;303;p48">
              <a:extLst>
                <a:ext uri="{FF2B5EF4-FFF2-40B4-BE49-F238E27FC236}">
                  <a16:creationId xmlns:a16="http://schemas.microsoft.com/office/drawing/2014/main" id="{A0A236C7-8060-0EE6-3917-7A7DB0856B39}"/>
                </a:ext>
              </a:extLst>
            </p:cNvPr>
            <p:cNvSpPr/>
            <p:nvPr/>
          </p:nvSpPr>
          <p:spPr>
            <a:xfrm>
              <a:off x="698784" y="2723734"/>
              <a:ext cx="1666500" cy="368100"/>
            </a:xfrm>
            <a:prstGeom prst="rect">
              <a:avLst/>
            </a:prstGeom>
            <a:grpFill/>
            <a:ln w="50800" cap="flat" cmpd="sng">
              <a:solidFill>
                <a:srgbClr val="00529C"/>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chemeClr val="dk1"/>
                </a:solidFill>
                <a:latin typeface="Raleway"/>
                <a:ea typeface="Raleway"/>
                <a:cs typeface="Raleway"/>
                <a:sym typeface="Raleway"/>
              </a:endParaRPr>
            </a:p>
          </p:txBody>
        </p:sp>
        <p:sp>
          <p:nvSpPr>
            <p:cNvPr id="43" name="Google Shape;304;p48">
              <a:extLst>
                <a:ext uri="{FF2B5EF4-FFF2-40B4-BE49-F238E27FC236}">
                  <a16:creationId xmlns:a16="http://schemas.microsoft.com/office/drawing/2014/main" id="{67BF2288-F3B3-8B74-CA45-CB297F286580}"/>
                </a:ext>
              </a:extLst>
            </p:cNvPr>
            <p:cNvSpPr txBox="1"/>
            <p:nvPr/>
          </p:nvSpPr>
          <p:spPr>
            <a:xfrm>
              <a:off x="1023378" y="2780508"/>
              <a:ext cx="1064700" cy="250207"/>
            </a:xfrm>
            <a:prstGeom prst="rect">
              <a:avLst/>
            </a:prstGeom>
            <a:grpFill/>
            <a:ln w="57150">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FFFFFF"/>
                </a:buClr>
                <a:buSzPts val="1100"/>
                <a:buFont typeface="Montserrat"/>
                <a:buNone/>
              </a:pPr>
              <a:r>
                <a:rPr lang="en" sz="3200" b="1" dirty="0">
                  <a:solidFill>
                    <a:schemeClr val="dk1"/>
                  </a:solidFill>
                  <a:latin typeface="Arial Narrow" panose="020B0604020202020204" pitchFamily="34" charset="0"/>
                  <a:ea typeface="Roboto"/>
                  <a:cs typeface="Arial Narrow" panose="020B0604020202020204" pitchFamily="34" charset="0"/>
                  <a:sym typeface="Roboto"/>
                </a:rPr>
                <a:t>Real</a:t>
              </a:r>
              <a:endParaRPr sz="3200" b="1" dirty="0">
                <a:solidFill>
                  <a:schemeClr val="dk1"/>
                </a:solidFill>
                <a:latin typeface="Arial Narrow" panose="020B0604020202020204" pitchFamily="34" charset="0"/>
                <a:ea typeface="Roboto"/>
                <a:cs typeface="Arial Narrow" panose="020B0604020202020204" pitchFamily="34" charset="0"/>
                <a:sym typeface="Roboto"/>
              </a:endParaRPr>
            </a:p>
          </p:txBody>
        </p:sp>
      </p:grpSp>
      <p:sp>
        <p:nvSpPr>
          <p:cNvPr id="44" name="Image">
            <a:extLst>
              <a:ext uri="{FF2B5EF4-FFF2-40B4-BE49-F238E27FC236}">
                <a16:creationId xmlns:a16="http://schemas.microsoft.com/office/drawing/2014/main" id="{4898D815-E709-B516-2040-345CDE90C003}"/>
              </a:ext>
            </a:extLst>
          </p:cNvPr>
          <p:cNvSpPr/>
          <p:nvPr/>
        </p:nvSpPr>
        <p:spPr>
          <a:xfrm>
            <a:off x="13065668" y="-119270"/>
            <a:ext cx="11358088" cy="13890548"/>
          </a:xfrm>
          <a:prstGeom prst="rect">
            <a:avLst/>
          </a:prstGeom>
          <a:solidFill>
            <a:srgbClr val="00529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a:lnSpc>
                <a:spcPts val="4300"/>
              </a:lnSpc>
              <a:spcBef>
                <a:spcPts val="800"/>
              </a:spcBef>
              <a:defRPr sz="1400" b="1" cap="all" spc="195"/>
            </a:lvl1pPr>
          </a:lstStyle>
          <a:p>
            <a:pPr lvl="0">
              <a:lnSpc>
                <a:spcPct val="100000"/>
              </a:lnSpc>
              <a:spcBef>
                <a:spcPts val="0"/>
              </a:spcBef>
            </a:pPr>
            <a:r>
              <a:rPr lang="en-US" sz="3600" cap="none" dirty="0">
                <a:solidFill>
                  <a:srgbClr val="FFFFFF"/>
                </a:solidFill>
                <a:latin typeface="Arial Narrow" panose="020B0604020202020204" pitchFamily="34" charset="0"/>
                <a:ea typeface="Roboto"/>
                <a:cs typeface="Arial Narrow" panose="020B0604020202020204" pitchFamily="34" charset="0"/>
                <a:sym typeface="Roboto"/>
              </a:rPr>
              <a:t>The Difference </a:t>
            </a:r>
            <a:br>
              <a:rPr lang="en-US" sz="3600" cap="none" dirty="0">
                <a:solidFill>
                  <a:srgbClr val="FFFFFF"/>
                </a:solidFill>
                <a:latin typeface="Arial Narrow" panose="020B0604020202020204" pitchFamily="34" charset="0"/>
                <a:ea typeface="Roboto"/>
                <a:cs typeface="Arial Narrow" panose="020B0604020202020204" pitchFamily="34" charset="0"/>
                <a:sym typeface="Roboto"/>
              </a:rPr>
            </a:br>
            <a:r>
              <a:rPr lang="en-US" sz="3600" cap="none" dirty="0">
                <a:solidFill>
                  <a:srgbClr val="FFFFFF"/>
                </a:solidFill>
                <a:latin typeface="Arial Narrow" panose="020B0604020202020204" pitchFamily="34" charset="0"/>
                <a:ea typeface="Roboto"/>
                <a:cs typeface="Arial Narrow" panose="020B0604020202020204" pitchFamily="34" charset="0"/>
                <a:sym typeface="Roboto"/>
              </a:rPr>
              <a:t>Between</a:t>
            </a:r>
          </a:p>
          <a:p>
            <a:pPr lvl="0">
              <a:lnSpc>
                <a:spcPct val="100000"/>
              </a:lnSpc>
              <a:spcBef>
                <a:spcPts val="0"/>
              </a:spcBef>
            </a:pPr>
            <a:r>
              <a:rPr lang="en-US" sz="3600" cap="none" dirty="0">
                <a:solidFill>
                  <a:srgbClr val="FFFFFF"/>
                </a:solidFill>
                <a:latin typeface="Arial Narrow" panose="020B0604020202020204" pitchFamily="34" charset="0"/>
                <a:ea typeface="Roboto"/>
                <a:cs typeface="Arial Narrow" panose="020B0604020202020204" pitchFamily="34" charset="0"/>
                <a:sym typeface="Roboto"/>
              </a:rPr>
              <a:t>Voice &amp; Tone</a:t>
            </a:r>
          </a:p>
          <a:p>
            <a:pPr>
              <a:lnSpc>
                <a:spcPct val="100000"/>
              </a:lnSpc>
              <a:spcBef>
                <a:spcPts val="0"/>
              </a:spcBef>
            </a:pPr>
            <a:endParaRPr lang="en-US" sz="3200" b="0" dirty="0">
              <a:solidFill>
                <a:srgbClr val="FFFFFF"/>
              </a:solidFill>
              <a:latin typeface="Arial Narrow" panose="020B0604020202020204" pitchFamily="34" charset="0"/>
              <a:ea typeface="Roboto"/>
              <a:cs typeface="Arial Narrow" panose="020B0604020202020204" pitchFamily="34" charset="0"/>
              <a:sym typeface="Roboto"/>
            </a:endParaRPr>
          </a:p>
          <a:p>
            <a:pPr>
              <a:lnSpc>
                <a:spcPct val="100000"/>
              </a:lnSpc>
              <a:spcBef>
                <a:spcPts val="0"/>
              </a:spcBef>
            </a:pPr>
            <a:br>
              <a:rPr lang="en-US" sz="3200" b="0" dirty="0">
                <a:solidFill>
                  <a:srgbClr val="FFFFFF"/>
                </a:solidFill>
                <a:latin typeface="Arial Narrow" panose="020B0604020202020204" pitchFamily="34" charset="0"/>
                <a:ea typeface="Roboto"/>
                <a:cs typeface="Arial Narrow" panose="020B0604020202020204" pitchFamily="34" charset="0"/>
                <a:sym typeface="Roboto"/>
              </a:rPr>
            </a:br>
            <a:r>
              <a:rPr lang="en-US" sz="3600" dirty="0">
                <a:solidFill>
                  <a:srgbClr val="FFFFFF"/>
                </a:solidFill>
                <a:latin typeface="Arial Narrow" panose="020B0604020202020204" pitchFamily="34" charset="0"/>
                <a:ea typeface="Roboto"/>
                <a:cs typeface="Arial Narrow" panose="020B0604020202020204" pitchFamily="34" charset="0"/>
                <a:sym typeface="Roboto"/>
              </a:rPr>
              <a:t>VOICE</a:t>
            </a:r>
          </a:p>
          <a:p>
            <a:pPr marL="0" marR="0" lvl="0" indent="0" algn="ctr" rtl="0">
              <a:lnSpc>
                <a:spcPct val="100000"/>
              </a:lnSpc>
              <a:spcBef>
                <a:spcPts val="0"/>
              </a:spcBef>
              <a:spcAft>
                <a:spcPts val="0"/>
              </a:spcAft>
              <a:buNone/>
            </a:pPr>
            <a:r>
              <a:rPr lang="en-US" sz="1600" dirty="0">
                <a:solidFill>
                  <a:srgbClr val="FFFFFF"/>
                </a:solidFill>
                <a:latin typeface="Arial Narrow" panose="020B0604020202020204" pitchFamily="34" charset="0"/>
                <a:ea typeface="Roboto"/>
                <a:cs typeface="Arial Narrow" panose="020B0604020202020204" pitchFamily="34" charset="0"/>
                <a:sym typeface="Roboto"/>
              </a:rPr>
              <a:t> </a:t>
            </a:r>
            <a:endParaRPr lang="en-US" sz="1600" dirty="0">
              <a:latin typeface="Arial Narrow" panose="020B0604020202020204" pitchFamily="34" charset="0"/>
              <a:ea typeface="Roboto"/>
              <a:cs typeface="Arial Narrow" panose="020B0604020202020204" pitchFamily="34" charset="0"/>
              <a:sym typeface="Roboto"/>
            </a:endParaRPr>
          </a:p>
          <a:p>
            <a:pPr marL="0" marR="0" lvl="0" indent="0" algn="ctr" rtl="0">
              <a:lnSpc>
                <a:spcPct val="100000"/>
              </a:lnSpc>
              <a:spcBef>
                <a:spcPts val="0"/>
              </a:spcBef>
              <a:spcAft>
                <a:spcPts val="0"/>
              </a:spcAft>
              <a:buClr>
                <a:srgbClr val="FFFFFF"/>
              </a:buClr>
              <a:buSzPts val="1100"/>
              <a:buFont typeface="Calibri"/>
              <a:buNone/>
            </a:pPr>
            <a:r>
              <a:rPr lang="en-US" sz="3200" b="0" u="none" strike="noStrike" cap="none" dirty="0">
                <a:solidFill>
                  <a:srgbClr val="FFFFFF"/>
                </a:solidFill>
                <a:latin typeface="Arial Narrow" panose="020B0604020202020204" pitchFamily="34" charset="0"/>
                <a:ea typeface="Roboto"/>
                <a:cs typeface="Arial Narrow" panose="020B0604020202020204" pitchFamily="34" charset="0"/>
                <a:sym typeface="Roboto"/>
              </a:rPr>
              <a:t>This describes your </a:t>
            </a:r>
            <a:br>
              <a:rPr lang="en-US" sz="3200" b="0" u="none" strike="noStrike" cap="none" dirty="0">
                <a:solidFill>
                  <a:srgbClr val="FFFFFF"/>
                </a:solidFill>
                <a:latin typeface="Arial Narrow" panose="020B0604020202020204" pitchFamily="34" charset="0"/>
                <a:ea typeface="Roboto"/>
                <a:cs typeface="Arial Narrow" panose="020B0604020202020204" pitchFamily="34" charset="0"/>
                <a:sym typeface="Roboto"/>
              </a:rPr>
            </a:br>
            <a:r>
              <a:rPr lang="en-US" sz="3200" b="0" dirty="0">
                <a:solidFill>
                  <a:srgbClr val="FFFFFF"/>
                </a:solidFill>
                <a:latin typeface="Arial Narrow" panose="020B0604020202020204" pitchFamily="34" charset="0"/>
                <a:ea typeface="Roboto"/>
                <a:cs typeface="Arial Narrow" panose="020B0604020202020204" pitchFamily="34" charset="0"/>
                <a:sym typeface="Roboto"/>
              </a:rPr>
              <a:t>organization</a:t>
            </a:r>
            <a:r>
              <a:rPr lang="en-US" sz="3200" b="0" u="none" strike="noStrike" cap="none" dirty="0">
                <a:solidFill>
                  <a:srgbClr val="FFFFFF"/>
                </a:solidFill>
                <a:latin typeface="Arial Narrow" panose="020B0604020202020204" pitchFamily="34" charset="0"/>
                <a:ea typeface="Roboto"/>
                <a:cs typeface="Arial Narrow" panose="020B0604020202020204" pitchFamily="34" charset="0"/>
                <a:sym typeface="Roboto"/>
              </a:rPr>
              <a:t>’s personality. </a:t>
            </a:r>
            <a:br>
              <a:rPr lang="en-US" sz="3200" b="0" u="none" strike="noStrike" cap="none" dirty="0">
                <a:solidFill>
                  <a:srgbClr val="FFFFFF"/>
                </a:solidFill>
                <a:latin typeface="Arial Narrow" panose="020B0604020202020204" pitchFamily="34" charset="0"/>
                <a:ea typeface="Roboto"/>
                <a:cs typeface="Arial Narrow" panose="020B0604020202020204" pitchFamily="34" charset="0"/>
                <a:sym typeface="Roboto"/>
              </a:rPr>
            </a:br>
            <a:r>
              <a:rPr lang="en-US" sz="3200" b="0" u="none" strike="noStrike" cap="none" dirty="0">
                <a:solidFill>
                  <a:srgbClr val="FFFFFF"/>
                </a:solidFill>
                <a:latin typeface="Arial Narrow" panose="020B0604020202020204" pitchFamily="34" charset="0"/>
                <a:ea typeface="Roboto"/>
                <a:cs typeface="Arial Narrow" panose="020B0604020202020204" pitchFamily="34" charset="0"/>
                <a:sym typeface="Roboto"/>
              </a:rPr>
              <a:t>It’s consistent and unchanging.</a:t>
            </a:r>
            <a:endParaRPr lang="en-US" sz="3200" b="0" dirty="0">
              <a:latin typeface="Arial Narrow" panose="020B0604020202020204" pitchFamily="34" charset="0"/>
              <a:ea typeface="Roboto"/>
              <a:cs typeface="Arial Narrow" panose="020B0604020202020204" pitchFamily="34" charset="0"/>
              <a:sym typeface="Roboto"/>
            </a:endParaRPr>
          </a:p>
          <a:p>
            <a:pPr marL="0" marR="0" lvl="0" indent="0" algn="ctr" rtl="0">
              <a:lnSpc>
                <a:spcPct val="100000"/>
              </a:lnSpc>
              <a:spcBef>
                <a:spcPts val="0"/>
              </a:spcBef>
              <a:spcAft>
                <a:spcPts val="0"/>
              </a:spcAft>
              <a:buClr>
                <a:srgbClr val="000000"/>
              </a:buClr>
              <a:buSzPts val="1100"/>
              <a:buFont typeface="Helvetica Neue"/>
              <a:buNone/>
            </a:pPr>
            <a:endParaRPr lang="en-US" sz="3200" b="0" dirty="0">
              <a:solidFill>
                <a:srgbClr val="FFFFFF"/>
              </a:solidFill>
              <a:latin typeface="Arial Narrow" panose="020B0604020202020204" pitchFamily="34" charset="0"/>
              <a:ea typeface="Roboto"/>
              <a:cs typeface="Arial Narrow" panose="020B0604020202020204" pitchFamily="34" charset="0"/>
              <a:sym typeface="Roboto"/>
            </a:endParaRPr>
          </a:p>
          <a:p>
            <a:pPr marL="0" marR="0" lvl="0" indent="0" algn="ctr" rtl="0">
              <a:lnSpc>
                <a:spcPct val="100000"/>
              </a:lnSpc>
              <a:spcBef>
                <a:spcPts val="0"/>
              </a:spcBef>
              <a:spcAft>
                <a:spcPts val="0"/>
              </a:spcAft>
              <a:buClr>
                <a:srgbClr val="000000"/>
              </a:buClr>
              <a:buSzPts val="1100"/>
              <a:buFont typeface="Helvetica Neue"/>
              <a:buNone/>
            </a:pPr>
            <a:endParaRPr lang="en-US" sz="3200" b="0" dirty="0">
              <a:solidFill>
                <a:srgbClr val="FFFFFF"/>
              </a:solidFill>
              <a:latin typeface="Arial Narrow" panose="020B0604020202020204" pitchFamily="34" charset="0"/>
              <a:ea typeface="Roboto"/>
              <a:cs typeface="Arial Narrow" panose="020B0604020202020204" pitchFamily="34" charset="0"/>
              <a:sym typeface="Roboto"/>
            </a:endParaRPr>
          </a:p>
          <a:p>
            <a:pPr marL="0" marR="0" lvl="0" indent="0" algn="ctr" rtl="0">
              <a:lnSpc>
                <a:spcPct val="100000"/>
              </a:lnSpc>
              <a:spcBef>
                <a:spcPts val="0"/>
              </a:spcBef>
              <a:spcAft>
                <a:spcPts val="0"/>
              </a:spcAft>
              <a:buNone/>
            </a:pPr>
            <a:r>
              <a:rPr lang="en-US" sz="3600" dirty="0">
                <a:solidFill>
                  <a:srgbClr val="FFFFFF"/>
                </a:solidFill>
                <a:latin typeface="Arial Narrow" panose="020B0604020202020204" pitchFamily="34" charset="0"/>
                <a:ea typeface="Roboto"/>
                <a:cs typeface="Arial Narrow" panose="020B0604020202020204" pitchFamily="34" charset="0"/>
                <a:sym typeface="Roboto"/>
              </a:rPr>
              <a:t>TONE</a:t>
            </a:r>
            <a:br>
              <a:rPr lang="en-US" sz="3600" dirty="0">
                <a:solidFill>
                  <a:srgbClr val="FFFFFF"/>
                </a:solidFill>
                <a:latin typeface="Arial Narrow" panose="020B0604020202020204" pitchFamily="34" charset="0"/>
                <a:ea typeface="Roboto"/>
                <a:cs typeface="Arial Narrow" panose="020B0604020202020204" pitchFamily="34" charset="0"/>
                <a:sym typeface="Roboto"/>
              </a:rPr>
            </a:br>
            <a:r>
              <a:rPr lang="en-US" sz="1600" dirty="0">
                <a:solidFill>
                  <a:srgbClr val="FFFFFF"/>
                </a:solidFill>
                <a:latin typeface="Arial Narrow" panose="020B0604020202020204" pitchFamily="34" charset="0"/>
                <a:ea typeface="Roboto"/>
                <a:cs typeface="Arial Narrow" panose="020B0604020202020204" pitchFamily="34" charset="0"/>
                <a:sym typeface="Roboto"/>
              </a:rPr>
              <a:t> </a:t>
            </a:r>
            <a:endParaRPr lang="en-US" sz="1600" dirty="0">
              <a:latin typeface="Arial Narrow" panose="020B0604020202020204" pitchFamily="34" charset="0"/>
              <a:ea typeface="Roboto"/>
              <a:cs typeface="Arial Narrow" panose="020B0604020202020204" pitchFamily="34" charset="0"/>
              <a:sym typeface="Roboto"/>
            </a:endParaRPr>
          </a:p>
          <a:p>
            <a:pPr marL="0" marR="0" lvl="0" indent="0" algn="ctr" rtl="0">
              <a:lnSpc>
                <a:spcPct val="100000"/>
              </a:lnSpc>
              <a:spcBef>
                <a:spcPts val="0"/>
              </a:spcBef>
              <a:spcAft>
                <a:spcPts val="0"/>
              </a:spcAft>
              <a:buNone/>
            </a:pPr>
            <a: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t>The emotional inflection </a:t>
            </a:r>
            <a:b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br>
            <a: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t>applied to your voice. </a:t>
            </a:r>
            <a:b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br>
            <a: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t>It adjusts to what’s suitable </a:t>
            </a:r>
            <a:b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br>
            <a: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t>for a particular piece </a:t>
            </a:r>
            <a:b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br>
            <a:r>
              <a:rPr lang="en-US" sz="3200" b="0" cap="none" dirty="0">
                <a:solidFill>
                  <a:srgbClr val="FFFFFF"/>
                </a:solidFill>
                <a:latin typeface="Arial Narrow" panose="020B0604020202020204" pitchFamily="34" charset="0"/>
                <a:ea typeface="Roboto"/>
                <a:cs typeface="Arial Narrow" panose="020B0604020202020204" pitchFamily="34" charset="0"/>
                <a:sym typeface="Roboto"/>
              </a:rPr>
              <a:t>or message.</a:t>
            </a:r>
            <a:endParaRPr lang="en-US" sz="3200" b="0" cap="none" dirty="0">
              <a:latin typeface="Arial Narrow" panose="020B0604020202020204" pitchFamily="34" charset="0"/>
              <a:ea typeface="Roboto"/>
              <a:cs typeface="Arial Narrow" panose="020B0604020202020204" pitchFamily="34" charset="0"/>
              <a:sym typeface="Roboto"/>
            </a:endParaRPr>
          </a:p>
        </p:txBody>
      </p:sp>
      <p:sp>
        <p:nvSpPr>
          <p:cNvPr id="46" name="Shape 90">
            <a:extLst>
              <a:ext uri="{FF2B5EF4-FFF2-40B4-BE49-F238E27FC236}">
                <a16:creationId xmlns:a16="http://schemas.microsoft.com/office/drawing/2014/main" id="{21A07FB3-B70B-8F94-C469-508BAA64FA61}"/>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Intangible Brand Components</a:t>
            </a:r>
          </a:p>
        </p:txBody>
      </p:sp>
    </p:spTree>
    <p:extLst>
      <p:ext uri="{BB962C8B-B14F-4D97-AF65-F5344CB8AC3E}">
        <p14:creationId xmlns:p14="http://schemas.microsoft.com/office/powerpoint/2010/main" val="23700621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29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B11177-1C0E-EDEE-3A54-DD1A5CB91503}"/>
              </a:ext>
            </a:extLst>
          </p:cNvPr>
          <p:cNvPicPr>
            <a:picLocks noChangeAspect="1"/>
          </p:cNvPicPr>
          <p:nvPr/>
        </p:nvPicPr>
        <p:blipFill rotWithShape="1">
          <a:blip r:embed="rId2">
            <a:extLst>
              <a:ext uri="{28A0092B-C50C-407E-A947-70E740481C1C}">
                <a14:useLocalDpi xmlns:a14="http://schemas.microsoft.com/office/drawing/2010/main" val="0"/>
              </a:ext>
            </a:extLst>
          </a:blip>
          <a:srcRect l="16081" t="-709" r="1179"/>
          <a:stretch/>
        </p:blipFill>
        <p:spPr>
          <a:xfrm>
            <a:off x="1" y="-148856"/>
            <a:ext cx="24383999" cy="13864856"/>
          </a:xfrm>
          <a:prstGeom prst="rect">
            <a:avLst/>
          </a:prstGeom>
        </p:spPr>
      </p:pic>
      <p:sp>
        <p:nvSpPr>
          <p:cNvPr id="13" name="Content Placeholder 9">
            <a:extLst>
              <a:ext uri="{FF2B5EF4-FFF2-40B4-BE49-F238E27FC236}">
                <a16:creationId xmlns:a16="http://schemas.microsoft.com/office/drawing/2014/main" id="{2DC38195-5E0B-F1EC-B90F-2651B14937DC}"/>
              </a:ext>
            </a:extLst>
          </p:cNvPr>
          <p:cNvSpPr txBox="1">
            <a:spLocks/>
          </p:cNvSpPr>
          <p:nvPr/>
        </p:nvSpPr>
        <p:spPr>
          <a:xfrm>
            <a:off x="1729644" y="3473223"/>
            <a:ext cx="20924712" cy="6616307"/>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0" b="1" dirty="0">
                <a:solidFill>
                  <a:srgbClr val="FFFFFF"/>
                </a:solidFill>
                <a:effectLst/>
                <a:latin typeface="Arial Narrow" panose="020B0604020202020204" pitchFamily="34" charset="0"/>
                <a:cs typeface="Arial Narrow" panose="020B0604020202020204" pitchFamily="34" charset="0"/>
              </a:rPr>
              <a:t>Tangible Brand Components</a:t>
            </a:r>
            <a:endParaRPr lang="en-US" sz="11000" b="1" dirty="0">
              <a:solidFill>
                <a:srgbClr val="FFFFFF"/>
              </a:solidFill>
              <a:latin typeface="Arial Narrow" panose="020B0604020202020204" pitchFamily="34" charset="0"/>
              <a:cs typeface="Arial Narrow" panose="020B0604020202020204" pitchFamily="34" charset="0"/>
            </a:endParaRPr>
          </a:p>
        </p:txBody>
      </p:sp>
      <p:sp>
        <p:nvSpPr>
          <p:cNvPr id="2" name="Slide Number">
            <a:extLst>
              <a:ext uri="{FF2B5EF4-FFF2-40B4-BE49-F238E27FC236}">
                <a16:creationId xmlns:a16="http://schemas.microsoft.com/office/drawing/2014/main" id="{0B663E00-934C-A14F-B47D-AE2EB2B3C8C5}"/>
              </a:ext>
            </a:extLst>
          </p:cNvPr>
          <p:cNvSpPr txBox="1">
            <a:spLocks noGrp="1"/>
          </p:cNvSpPr>
          <p:nvPr>
            <p:ph type="sldNum" sz="quarter" idx="2"/>
          </p:nvPr>
        </p:nvSpPr>
        <p:spPr>
          <a:xfrm rot="5400000">
            <a:off x="23662676" y="6624924"/>
            <a:ext cx="153247" cy="466153"/>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latin typeface="Arial" panose="020B0604020202020204" pitchFamily="34" charset="0"/>
                <a:cs typeface="Arial" panose="020B0604020202020204" pitchFamily="34" charset="0"/>
              </a:rPr>
              <a:pPr/>
              <a:t>15</a:t>
            </a:fld>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8D3194-3D8A-D787-2DF8-ACB65CAB30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8" y="11540157"/>
            <a:ext cx="2376442" cy="1383499"/>
          </a:xfrm>
          <a:prstGeom prst="rect">
            <a:avLst/>
          </a:prstGeom>
        </p:spPr>
      </p:pic>
    </p:spTree>
    <p:extLst>
      <p:ext uri="{BB962C8B-B14F-4D97-AF65-F5344CB8AC3E}">
        <p14:creationId xmlns:p14="http://schemas.microsoft.com/office/powerpoint/2010/main" val="19332159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hape 90">
            <a:extLst>
              <a:ext uri="{FF2B5EF4-FFF2-40B4-BE49-F238E27FC236}">
                <a16:creationId xmlns:a16="http://schemas.microsoft.com/office/drawing/2014/main" id="{701EEBEC-C7D4-697D-FFDF-A9FCD10CBC64}"/>
              </a:ext>
            </a:extLst>
          </p:cNvPr>
          <p:cNvSpPr txBox="1"/>
          <p:nvPr/>
        </p:nvSpPr>
        <p:spPr>
          <a:xfrm>
            <a:off x="5695029" y="1465767"/>
            <a:ext cx="12993942"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gn="ct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Identity — Visual Mark </a:t>
            </a:r>
          </a:p>
        </p:txBody>
      </p:sp>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16</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3" name="Shape 90">
            <a:extLst>
              <a:ext uri="{FF2B5EF4-FFF2-40B4-BE49-F238E27FC236}">
                <a16:creationId xmlns:a16="http://schemas.microsoft.com/office/drawing/2014/main" id="{16653905-4E07-A98C-6FD3-0DA5D91CC9BE}"/>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
        <p:nvSpPr>
          <p:cNvPr id="12" name="Google Shape;177;p37">
            <a:extLst>
              <a:ext uri="{FF2B5EF4-FFF2-40B4-BE49-F238E27FC236}">
                <a16:creationId xmlns:a16="http://schemas.microsoft.com/office/drawing/2014/main" id="{51331A1E-EC8F-B2C4-C477-8442F9738B61}"/>
              </a:ext>
            </a:extLst>
          </p:cNvPr>
          <p:cNvSpPr txBox="1"/>
          <p:nvPr/>
        </p:nvSpPr>
        <p:spPr>
          <a:xfrm>
            <a:off x="2999837" y="7972649"/>
            <a:ext cx="18145407" cy="126113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000"/>
              <a:buNone/>
            </a:pPr>
            <a:r>
              <a:rPr lang="en-US" sz="4800" b="1" dirty="0">
                <a:solidFill>
                  <a:schemeClr val="bg1"/>
                </a:solidFill>
                <a:latin typeface="Arial Narrow" panose="020B0604020202020204" pitchFamily="34" charset="0"/>
                <a:ea typeface="Roboto Medium"/>
                <a:cs typeface="Arial Narrow" panose="020B0604020202020204" pitchFamily="34" charset="0"/>
                <a:sym typeface="Roboto Medium"/>
              </a:rPr>
              <a:t>Brand Colors</a:t>
            </a:r>
            <a:endParaRPr lang="en-US" sz="4800" dirty="0">
              <a:solidFill>
                <a:schemeClr val="bg1"/>
              </a:solidFill>
              <a:latin typeface="Arial Narrow" panose="020B0604020202020204" pitchFamily="34" charset="0"/>
              <a:cs typeface="Arial Narrow" panose="020B0604020202020204" pitchFamily="34" charset="0"/>
            </a:endParaRPr>
          </a:p>
          <a:p>
            <a:pPr marL="0" lvl="0" indent="0" rtl="0">
              <a:lnSpc>
                <a:spcPct val="100000"/>
              </a:lnSpc>
              <a:spcBef>
                <a:spcPts val="600"/>
              </a:spcBef>
              <a:spcAft>
                <a:spcPts val="0"/>
              </a:spcAft>
              <a:buSzPts val="1000"/>
              <a:buNone/>
            </a:pPr>
            <a:endParaRPr lang="en-US" sz="3600" b="1" dirty="0">
              <a:solidFill>
                <a:srgbClr val="00529C"/>
              </a:solidFill>
              <a:latin typeface="Arial Narrow" panose="020B0604020202020204" pitchFamily="34" charset="0"/>
              <a:ea typeface="Roboto Medium"/>
              <a:cs typeface="Arial Narrow" panose="020B0604020202020204" pitchFamily="34" charset="0"/>
              <a:sym typeface="Roboto Medium"/>
            </a:endParaRPr>
          </a:p>
          <a:p>
            <a:pPr marL="0" lvl="0" indent="0" rtl="0">
              <a:lnSpc>
                <a:spcPct val="100000"/>
              </a:lnSpc>
              <a:spcBef>
                <a:spcPts val="600"/>
              </a:spcBef>
              <a:spcAft>
                <a:spcPts val="0"/>
              </a:spcAft>
              <a:buSzPts val="1000"/>
              <a:buNone/>
            </a:pPr>
            <a:endParaRPr lang="en-US" sz="3600" b="1" dirty="0">
              <a:solidFill>
                <a:srgbClr val="00529C"/>
              </a:solidFill>
              <a:latin typeface="Arial Narrow" panose="020B0604020202020204" pitchFamily="34" charset="0"/>
              <a:ea typeface="Roboto Medium"/>
              <a:cs typeface="Arial Narrow" panose="020B0604020202020204" pitchFamily="34" charset="0"/>
              <a:sym typeface="Roboto Medium"/>
            </a:endParaRPr>
          </a:p>
          <a:p>
            <a:pPr marL="0" lvl="0" indent="0" algn="l" rtl="0">
              <a:lnSpc>
                <a:spcPct val="100000"/>
              </a:lnSpc>
              <a:spcBef>
                <a:spcPts val="0"/>
              </a:spcBef>
              <a:spcAft>
                <a:spcPts val="0"/>
              </a:spcAft>
              <a:buNone/>
            </a:pP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50000"/>
              </a:lnSpc>
              <a:spcBef>
                <a:spcPts val="0"/>
              </a:spcBef>
              <a:spcAft>
                <a:spcPts val="0"/>
              </a:spcAft>
              <a:buClr>
                <a:schemeClr val="dk1"/>
              </a:buClr>
              <a:buSzPts val="1100"/>
              <a:buFont typeface="Arial"/>
              <a:buNone/>
            </a:pPr>
            <a:endParaRPr sz="1800" dirty="0">
              <a:solidFill>
                <a:schemeClr val="dk2"/>
              </a:solidFill>
            </a:endParaRPr>
          </a:p>
        </p:txBody>
      </p:sp>
      <p:pic>
        <p:nvPicPr>
          <p:cNvPr id="6" name="Google Shape;329;p50">
            <a:extLst>
              <a:ext uri="{FF2B5EF4-FFF2-40B4-BE49-F238E27FC236}">
                <a16:creationId xmlns:a16="http://schemas.microsoft.com/office/drawing/2014/main" id="{47CB3892-AC72-2E6E-487A-9F882CDC312F}"/>
              </a:ext>
            </a:extLst>
          </p:cNvPr>
          <p:cNvPicPr preferRelativeResize="0"/>
          <p:nvPr/>
        </p:nvPicPr>
        <p:blipFill rotWithShape="1">
          <a:blip r:embed="rId4">
            <a:alphaModFix/>
          </a:blip>
          <a:srcRect t="32872" b="36188"/>
          <a:stretch/>
        </p:blipFill>
        <p:spPr>
          <a:xfrm>
            <a:off x="9815533" y="8953924"/>
            <a:ext cx="8544800" cy="2331533"/>
          </a:xfrm>
          <a:prstGeom prst="rect">
            <a:avLst/>
          </a:prstGeom>
          <a:noFill/>
          <a:ln>
            <a:noFill/>
          </a:ln>
        </p:spPr>
      </p:pic>
      <p:pic>
        <p:nvPicPr>
          <p:cNvPr id="8" name="Google Shape;330;p50">
            <a:extLst>
              <a:ext uri="{FF2B5EF4-FFF2-40B4-BE49-F238E27FC236}">
                <a16:creationId xmlns:a16="http://schemas.microsoft.com/office/drawing/2014/main" id="{D7515A56-44BC-5DE5-EE11-21023A6329CF}"/>
              </a:ext>
            </a:extLst>
          </p:cNvPr>
          <p:cNvPicPr preferRelativeResize="0"/>
          <p:nvPr/>
        </p:nvPicPr>
        <p:blipFill rotWithShape="1">
          <a:blip r:embed="rId4">
            <a:alphaModFix/>
          </a:blip>
          <a:srcRect b="69061"/>
          <a:stretch/>
        </p:blipFill>
        <p:spPr>
          <a:xfrm>
            <a:off x="1806400" y="8953924"/>
            <a:ext cx="8544800" cy="2331533"/>
          </a:xfrm>
          <a:prstGeom prst="rect">
            <a:avLst/>
          </a:prstGeom>
          <a:noFill/>
          <a:ln>
            <a:noFill/>
          </a:ln>
        </p:spPr>
      </p:pic>
      <p:pic>
        <p:nvPicPr>
          <p:cNvPr id="10" name="Google Shape;331;p50">
            <a:extLst>
              <a:ext uri="{FF2B5EF4-FFF2-40B4-BE49-F238E27FC236}">
                <a16:creationId xmlns:a16="http://schemas.microsoft.com/office/drawing/2014/main" id="{98D8EBA9-30BE-BB9B-8482-043A17D0FB7F}"/>
              </a:ext>
            </a:extLst>
          </p:cNvPr>
          <p:cNvPicPr preferRelativeResize="0"/>
          <p:nvPr/>
        </p:nvPicPr>
        <p:blipFill rotWithShape="1">
          <a:blip r:embed="rId4">
            <a:alphaModFix/>
          </a:blip>
          <a:srcRect t="64142" r="43547"/>
          <a:stretch/>
        </p:blipFill>
        <p:spPr>
          <a:xfrm>
            <a:off x="17862267" y="8837890"/>
            <a:ext cx="4823867" cy="2702267"/>
          </a:xfrm>
          <a:prstGeom prst="rect">
            <a:avLst/>
          </a:prstGeom>
          <a:noFill/>
          <a:ln>
            <a:noFill/>
          </a:ln>
        </p:spPr>
      </p:pic>
      <p:pic>
        <p:nvPicPr>
          <p:cNvPr id="14" name="Picture 13" descr="A logo for an air force service&#10;&#10;Description automatically generated">
            <a:extLst>
              <a:ext uri="{FF2B5EF4-FFF2-40B4-BE49-F238E27FC236}">
                <a16:creationId xmlns:a16="http://schemas.microsoft.com/office/drawing/2014/main" id="{0233A1A9-FD8E-3CD3-7EDB-432627AA7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529" y="3051437"/>
            <a:ext cx="7138942" cy="4151657"/>
          </a:xfrm>
          <a:prstGeom prst="rect">
            <a:avLst/>
          </a:prstGeom>
        </p:spPr>
      </p:pic>
    </p:spTree>
    <p:extLst>
      <p:ext uri="{BB962C8B-B14F-4D97-AF65-F5344CB8AC3E}">
        <p14:creationId xmlns:p14="http://schemas.microsoft.com/office/powerpoint/2010/main" val="13618064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17</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10" name="Shape 90">
            <a:extLst>
              <a:ext uri="{FF2B5EF4-FFF2-40B4-BE49-F238E27FC236}">
                <a16:creationId xmlns:a16="http://schemas.microsoft.com/office/drawing/2014/main" id="{6B04F953-C817-9993-C2CE-03946788F178}"/>
              </a:ext>
            </a:extLst>
          </p:cNvPr>
          <p:cNvSpPr txBox="1"/>
          <p:nvPr/>
        </p:nvSpPr>
        <p:spPr>
          <a:xfrm>
            <a:off x="2041762" y="1967927"/>
            <a:ext cx="11374909"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Identity — Tagline</a:t>
            </a:r>
          </a:p>
        </p:txBody>
      </p:sp>
      <p:sp>
        <p:nvSpPr>
          <p:cNvPr id="11" name="TextBox 10">
            <a:extLst>
              <a:ext uri="{FF2B5EF4-FFF2-40B4-BE49-F238E27FC236}">
                <a16:creationId xmlns:a16="http://schemas.microsoft.com/office/drawing/2014/main" id="{7CAF178E-12B1-34CA-207F-2A88DB9749B4}"/>
              </a:ext>
            </a:extLst>
          </p:cNvPr>
          <p:cNvSpPr txBox="1"/>
          <p:nvPr/>
        </p:nvSpPr>
        <p:spPr>
          <a:xfrm>
            <a:off x="2041762" y="3525888"/>
            <a:ext cx="8909773" cy="7456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nSpc>
                <a:spcPct val="115000"/>
              </a:lnSpc>
              <a:spcBef>
                <a:spcPts val="0"/>
              </a:spcBef>
            </a:pPr>
            <a:r>
              <a:rPr lang="en-US" sz="3200" dirty="0">
                <a:solidFill>
                  <a:schemeClr val="dk1"/>
                </a:solidFill>
                <a:latin typeface="Arial Narrow" panose="020B0604020202020204" pitchFamily="34" charset="0"/>
                <a:ea typeface="Roboto"/>
                <a:cs typeface="Arial Narrow" panose="020B0604020202020204" pitchFamily="34" charset="0"/>
                <a:sym typeface="Roboto"/>
              </a:rPr>
              <a:t>A tagline is a succinct, memorable, emotionally resonant statement that effectively captures the essence and values of the brand it represents. AFCS TA’s tagline can be used with or without the AFCS TA visual mark in internal and external communications. </a:t>
            </a:r>
          </a:p>
          <a:p>
            <a:pPr>
              <a:lnSpc>
                <a:spcPct val="115000"/>
              </a:lnSpc>
              <a:spcBef>
                <a:spcPts val="0"/>
              </a:spcBef>
            </a:pPr>
            <a:endParaRPr lang="en-US" sz="3200" dirty="0">
              <a:solidFill>
                <a:schemeClr val="dk1"/>
              </a:solidFill>
              <a:latin typeface="Arial Narrow" panose="020B0604020202020204" pitchFamily="34" charset="0"/>
              <a:ea typeface="Roboto"/>
              <a:cs typeface="Arial Narrow" panose="020B0604020202020204" pitchFamily="34" charset="0"/>
              <a:sym typeface="Roboto"/>
            </a:endParaRPr>
          </a:p>
          <a:p>
            <a:pPr>
              <a:lnSpc>
                <a:spcPct val="115000"/>
              </a:lnSpc>
              <a:spcBef>
                <a:spcPts val="0"/>
              </a:spcBef>
            </a:pPr>
            <a:r>
              <a:rPr lang="en-US" sz="3200" dirty="0">
                <a:solidFill>
                  <a:schemeClr val="dk1"/>
                </a:solidFill>
                <a:latin typeface="Arial Narrow" panose="020B0604020202020204" pitchFamily="34" charset="0"/>
                <a:ea typeface="Roboto"/>
                <a:cs typeface="Arial Narrow" panose="020B0604020202020204" pitchFamily="34" charset="0"/>
                <a:sym typeface="Roboto"/>
              </a:rPr>
              <a:t>The AFCS TA tagline is:  </a:t>
            </a:r>
            <a:br>
              <a:rPr lang="en-US" sz="3200" dirty="0">
                <a:solidFill>
                  <a:schemeClr val="dk1"/>
                </a:solidFill>
                <a:latin typeface="Arial Narrow" panose="020B0604020202020204" pitchFamily="34" charset="0"/>
                <a:ea typeface="Roboto"/>
                <a:cs typeface="Arial Narrow" panose="020B0604020202020204" pitchFamily="34" charset="0"/>
                <a:sym typeface="Roboto"/>
              </a:rPr>
            </a:br>
            <a:r>
              <a:rPr lang="en-US" sz="4400" b="1" i="1" dirty="0">
                <a:solidFill>
                  <a:srgbClr val="00529C"/>
                </a:solidFill>
                <a:latin typeface="Arial Narrow" panose="020B0604020202020204" pitchFamily="34" charset="0"/>
                <a:ea typeface="Roboto Medium"/>
                <a:cs typeface="Arial Narrow" panose="020B0604020202020204" pitchFamily="34" charset="0"/>
                <a:sym typeface="Roboto Medium"/>
              </a:rPr>
              <a:t>Civilian recruiting, simplified.</a:t>
            </a:r>
          </a:p>
          <a:p>
            <a:pPr>
              <a:lnSpc>
                <a:spcPct val="115000"/>
              </a:lnSpc>
              <a:spcBef>
                <a:spcPts val="2667"/>
              </a:spcBef>
            </a:pPr>
            <a:r>
              <a:rPr lang="en-US" sz="3200" dirty="0">
                <a:solidFill>
                  <a:schemeClr val="dk1"/>
                </a:solidFill>
                <a:latin typeface="Arial Narrow" panose="020B0604020202020204" pitchFamily="34" charset="0"/>
                <a:ea typeface="Roboto"/>
                <a:cs typeface="Arial Narrow" panose="020B0604020202020204" pitchFamily="34" charset="0"/>
                <a:sym typeface="Roboto"/>
              </a:rPr>
              <a:t>This tagline succinctly communicates that AFCS TA focuses exclusively on recruiting for civilian positions (part of AFCS TA’s differentiator) and supports hiring managers by simplifying the hiring process (key benefit).</a:t>
            </a:r>
          </a:p>
        </p:txBody>
      </p:sp>
      <p:sp>
        <p:nvSpPr>
          <p:cNvPr id="6" name="Google Shape;342;p51">
            <a:extLst>
              <a:ext uri="{FF2B5EF4-FFF2-40B4-BE49-F238E27FC236}">
                <a16:creationId xmlns:a16="http://schemas.microsoft.com/office/drawing/2014/main" id="{454A7506-853A-5EB6-5569-78FB2A6E78B3}"/>
              </a:ext>
            </a:extLst>
          </p:cNvPr>
          <p:cNvSpPr txBox="1"/>
          <p:nvPr/>
        </p:nvSpPr>
        <p:spPr>
          <a:xfrm>
            <a:off x="12932609" y="8822821"/>
            <a:ext cx="8586725" cy="1415690"/>
          </a:xfrm>
          <a:prstGeom prst="rect">
            <a:avLst/>
          </a:prstGeom>
          <a:noFill/>
          <a:ln>
            <a:noFill/>
          </a:ln>
        </p:spPr>
        <p:txBody>
          <a:bodyPr spcFirstLastPara="1" wrap="square" lIns="243800" tIns="243800" rIns="243800" bIns="243800" anchor="t" anchorCtr="0">
            <a:spAutoFit/>
          </a:bodyPr>
          <a:lstStyle/>
          <a:p>
            <a:pPr algn="ctr">
              <a:lnSpc>
                <a:spcPct val="150000"/>
              </a:lnSpc>
              <a:spcBef>
                <a:spcPts val="0"/>
              </a:spcBef>
            </a:pPr>
            <a:r>
              <a:rPr lang="en" sz="4000" b="1" i="1" dirty="0">
                <a:solidFill>
                  <a:srgbClr val="797979"/>
                </a:solidFill>
                <a:latin typeface="Roboto"/>
                <a:ea typeface="Roboto"/>
                <a:cs typeface="Roboto"/>
                <a:sym typeface="Roboto"/>
              </a:rPr>
              <a:t>Civilian recruiting, simplified.</a:t>
            </a:r>
            <a:endParaRPr sz="4000" b="1" i="1" dirty="0">
              <a:solidFill>
                <a:srgbClr val="797979"/>
              </a:solidFill>
              <a:latin typeface="Roboto"/>
              <a:ea typeface="Roboto"/>
              <a:cs typeface="Roboto"/>
              <a:sym typeface="Roboto"/>
            </a:endParaRPr>
          </a:p>
        </p:txBody>
      </p:sp>
      <p:pic>
        <p:nvPicPr>
          <p:cNvPr id="7" name="Picture 6" descr="A logo for an air force service&#10;&#10;Description automatically generated">
            <a:extLst>
              <a:ext uri="{FF2B5EF4-FFF2-40B4-BE49-F238E27FC236}">
                <a16:creationId xmlns:a16="http://schemas.microsoft.com/office/drawing/2014/main" id="{BF8BE139-E05F-50F0-B2BD-E8F454EC8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9651" y="4010623"/>
            <a:ext cx="8012653" cy="4659764"/>
          </a:xfrm>
          <a:prstGeom prst="rect">
            <a:avLst/>
          </a:prstGeom>
        </p:spPr>
      </p:pic>
      <p:sp>
        <p:nvSpPr>
          <p:cNvPr id="8" name="Shape 90">
            <a:extLst>
              <a:ext uri="{FF2B5EF4-FFF2-40B4-BE49-F238E27FC236}">
                <a16:creationId xmlns:a16="http://schemas.microsoft.com/office/drawing/2014/main" id="{45C33868-0EAF-99B4-26B9-6307B649F77C}"/>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Tree>
    <p:extLst>
      <p:ext uri="{BB962C8B-B14F-4D97-AF65-F5344CB8AC3E}">
        <p14:creationId xmlns:p14="http://schemas.microsoft.com/office/powerpoint/2010/main" val="17301125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18</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192750"/>
            <a:ext cx="10959732"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Audience Specific Key Messages</a:t>
            </a:r>
          </a:p>
        </p:txBody>
      </p:sp>
      <p:sp>
        <p:nvSpPr>
          <p:cNvPr id="2" name="Google Shape;350;p52">
            <a:extLst>
              <a:ext uri="{FF2B5EF4-FFF2-40B4-BE49-F238E27FC236}">
                <a16:creationId xmlns:a16="http://schemas.microsoft.com/office/drawing/2014/main" id="{8CCD608B-873F-F287-8BAD-B1E9DAF173E4}"/>
              </a:ext>
            </a:extLst>
          </p:cNvPr>
          <p:cNvSpPr txBox="1"/>
          <p:nvPr/>
        </p:nvSpPr>
        <p:spPr>
          <a:xfrm>
            <a:off x="1803584" y="2253521"/>
            <a:ext cx="19714400" cy="956800"/>
          </a:xfrm>
          <a:prstGeom prst="rect">
            <a:avLst/>
          </a:prstGeom>
          <a:noFill/>
          <a:ln>
            <a:noFill/>
          </a:ln>
        </p:spPr>
        <p:txBody>
          <a:bodyPr spcFirstLastPara="1" wrap="square" lIns="243800" tIns="243800" rIns="243800" bIns="243800" anchor="t" anchorCtr="0">
            <a:noAutofit/>
          </a:bodyPr>
          <a:lstStyle/>
          <a:p>
            <a:pPr>
              <a:spcBef>
                <a:spcPts val="0"/>
              </a:spcBef>
            </a:pPr>
            <a:r>
              <a:rPr lang="en" sz="3200" dirty="0">
                <a:solidFill>
                  <a:schemeClr val="dk1"/>
                </a:solidFill>
                <a:latin typeface="Arial Narrow" panose="020B0604020202020204" pitchFamily="34" charset="0"/>
                <a:ea typeface="Roboto"/>
                <a:cs typeface="Arial Narrow" panose="020B0604020202020204" pitchFamily="34" charset="0"/>
                <a:sym typeface="Roboto"/>
              </a:rPr>
              <a:t>Audience: Hiring Managers who have NOT used AFCS TA in the past</a:t>
            </a:r>
            <a:endParaRPr sz="3200" dirty="0">
              <a:solidFill>
                <a:schemeClr val="dk1"/>
              </a:solidFill>
              <a:latin typeface="Arial Narrow" panose="020B0604020202020204" pitchFamily="34" charset="0"/>
              <a:ea typeface="Roboto"/>
              <a:cs typeface="Arial Narrow" panose="020B0604020202020204" pitchFamily="34" charset="0"/>
              <a:sym typeface="Roboto"/>
            </a:endParaRPr>
          </a:p>
          <a:p>
            <a:pPr>
              <a:spcBef>
                <a:spcPts val="0"/>
              </a:spcBef>
            </a:pPr>
            <a:endParaRPr sz="4800" dirty="0"/>
          </a:p>
        </p:txBody>
      </p:sp>
      <p:graphicFrame>
        <p:nvGraphicFramePr>
          <p:cNvPr id="5" name="Google Shape;349;p52">
            <a:extLst>
              <a:ext uri="{FF2B5EF4-FFF2-40B4-BE49-F238E27FC236}">
                <a16:creationId xmlns:a16="http://schemas.microsoft.com/office/drawing/2014/main" id="{A93FDDB6-CC2A-749B-120B-1D94A31A021E}"/>
              </a:ext>
            </a:extLst>
          </p:cNvPr>
          <p:cNvGraphicFramePr/>
          <p:nvPr>
            <p:extLst>
              <p:ext uri="{D42A27DB-BD31-4B8C-83A1-F6EECF244321}">
                <p14:modId xmlns:p14="http://schemas.microsoft.com/office/powerpoint/2010/main" val="1433744312"/>
              </p:ext>
            </p:extLst>
          </p:nvPr>
        </p:nvGraphicFramePr>
        <p:xfrm>
          <a:off x="2041762" y="3542686"/>
          <a:ext cx="18670461" cy="8163632"/>
        </p:xfrm>
        <a:graphic>
          <a:graphicData uri="http://schemas.openxmlformats.org/drawingml/2006/table">
            <a:tbl>
              <a:tblPr firstRow="1" bandRow="1">
                <a:noFill/>
              </a:tblPr>
              <a:tblGrid>
                <a:gridCol w="3515244">
                  <a:extLst>
                    <a:ext uri="{9D8B030D-6E8A-4147-A177-3AD203B41FA5}">
                      <a16:colId xmlns:a16="http://schemas.microsoft.com/office/drawing/2014/main" val="20000"/>
                    </a:ext>
                  </a:extLst>
                </a:gridCol>
                <a:gridCol w="15155217">
                  <a:extLst>
                    <a:ext uri="{9D8B030D-6E8A-4147-A177-3AD203B41FA5}">
                      <a16:colId xmlns:a16="http://schemas.microsoft.com/office/drawing/2014/main" val="20001"/>
                    </a:ext>
                  </a:extLst>
                </a:gridCol>
              </a:tblGrid>
              <a:tr h="752867">
                <a:tc>
                  <a:txBody>
                    <a:bodyPr/>
                    <a:lstStyle/>
                    <a:p>
                      <a:pPr marL="0" marR="0" lvl="0" indent="0" algn="ctr" rtl="0">
                        <a:lnSpc>
                          <a:spcPct val="100000"/>
                        </a:lnSpc>
                        <a:spcBef>
                          <a:spcPts val="0"/>
                        </a:spcBef>
                        <a:spcAft>
                          <a:spcPts val="0"/>
                        </a:spcAft>
                        <a:buClr>
                          <a:srgbClr val="000000"/>
                        </a:buClr>
                        <a:buSzPts val="700"/>
                        <a:buFont typeface="Arial"/>
                        <a:buNone/>
                      </a:pPr>
                      <a:r>
                        <a:rPr lang="en"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rPr>
                        <a:t>Theme</a:t>
                      </a:r>
                      <a:endParaRPr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en-US" sz="2800" b="1" i="0" u="none" strike="noStrike" cap="none" spc="10" baseline="0" dirty="0">
                          <a:solidFill>
                            <a:srgbClr val="FFFFFF"/>
                          </a:solidFill>
                          <a:uFillTx/>
                          <a:latin typeface="Arial Narrow" panose="020B0604020202020204" pitchFamily="34" charset="0"/>
                          <a:ea typeface="Roboto"/>
                          <a:cs typeface="Arial Narrow" panose="020B0604020202020204" pitchFamily="34" charset="0"/>
                          <a:sym typeface="Roboto"/>
                        </a:rPr>
                        <a:t>Key Message </a:t>
                      </a: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extLst>
                  <a:ext uri="{0D108BD9-81ED-4DB2-BD59-A6C34878D82A}">
                    <a16:rowId xmlns:a16="http://schemas.microsoft.com/office/drawing/2014/main" val="10000"/>
                  </a:ext>
                </a:extLst>
              </a:tr>
              <a:tr h="1336423">
                <a:tc>
                  <a:txBody>
                    <a:bodyPr/>
                    <a:lstStyle/>
                    <a:p>
                      <a:pPr marL="0" marR="0" lvl="0" indent="0" algn="ctr"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Connector</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Connecting you to top civilian talent. Hiring managers can rely on AFCS TA to connect them with top quality candidates for hard-to-fill civilian positions. </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187995">
                <a:tc>
                  <a:txBody>
                    <a:bodyPr/>
                    <a:lstStyle/>
                    <a:p>
                      <a:pPr marL="0" marR="0" lvl="0" indent="0" algn="ctr" rtl="0">
                        <a:lnSpc>
                          <a:spcPct val="115000"/>
                        </a:lnSpc>
                        <a:spcBef>
                          <a:spcPts val="0"/>
                        </a:spcBef>
                        <a:spcAft>
                          <a:spcPts val="0"/>
                        </a:spcAft>
                        <a:buNone/>
                      </a:pPr>
                      <a:r>
                        <a:rPr lang="en" sz="2800" b="0" i="0">
                          <a:latin typeface="Arial Narrow" panose="020B0604020202020204" pitchFamily="34" charset="0"/>
                          <a:ea typeface="Roboto"/>
                          <a:cs typeface="Arial Narrow" panose="020B0604020202020204" pitchFamily="34" charset="0"/>
                          <a:sym typeface="Roboto"/>
                        </a:rPr>
                        <a:t>Time savings</a:t>
                      </a:r>
                      <a:endParaRPr sz="2800" b="0" i="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AFCS TA saves hiring managers time and resources by simplifying and streamlining the hiring process. </a:t>
                      </a:r>
                      <a:r>
                        <a:rPr lang="en" sz="2800" b="0" i="0" dirty="0">
                          <a:highlight>
                            <a:srgbClr val="FFFF00"/>
                          </a:highlight>
                          <a:latin typeface="Arial Narrow" panose="020B0604020202020204" pitchFamily="34" charset="0"/>
                          <a:ea typeface="Roboto"/>
                          <a:cs typeface="Arial Narrow" panose="020B0604020202020204" pitchFamily="34" charset="0"/>
                          <a:sym typeface="Roboto"/>
                        </a:rPr>
                        <a:t> </a:t>
                      </a:r>
                      <a:endParaRPr sz="28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1360968">
                <a:tc>
                  <a:txBody>
                    <a:bodyPr/>
                    <a:lstStyle/>
                    <a:p>
                      <a:pPr marL="0" lvl="0" indent="0" algn="ctr" rtl="0">
                        <a:lnSpc>
                          <a:spcPct val="115000"/>
                        </a:lnSpc>
                        <a:spcBef>
                          <a:spcPts val="0"/>
                        </a:spcBef>
                        <a:spcAft>
                          <a:spcPts val="0"/>
                        </a:spcAft>
                        <a:buClr>
                          <a:schemeClr val="dk1"/>
                        </a:buClr>
                        <a:buSzPts val="1100"/>
                        <a:buFont typeface="Arial"/>
                        <a:buNone/>
                      </a:pPr>
                      <a:r>
                        <a:rPr lang="en" sz="2800" b="0" i="0">
                          <a:latin typeface="Arial Narrow" panose="020B0604020202020204" pitchFamily="34" charset="0"/>
                          <a:ea typeface="Roboto"/>
                          <a:cs typeface="Arial Narrow" panose="020B0604020202020204" pitchFamily="34" charset="0"/>
                          <a:sym typeface="Roboto"/>
                        </a:rPr>
                        <a:t>Dedication</a:t>
                      </a:r>
                      <a:endParaRPr sz="2800" b="0" i="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Clr>
                          <a:schemeClr val="dk1"/>
                        </a:buClr>
                        <a:buSzPts val="1100"/>
                        <a:buFont typeface="Arial"/>
                        <a:buNone/>
                      </a:pPr>
                      <a:r>
                        <a:rPr lang="en" sz="2800" b="0" i="0" dirty="0">
                          <a:latin typeface="Arial Narrow" panose="020B0604020202020204" pitchFamily="34" charset="0"/>
                          <a:ea typeface="Roboto"/>
                          <a:cs typeface="Arial Narrow" panose="020B0604020202020204" pitchFamily="34" charset="0"/>
                          <a:sym typeface="Roboto"/>
                        </a:rPr>
                        <a:t>With AFCS TA, hiring managers work with a team of full-time, trained, professional recruiters who develop and manage creative strategies to quickly source top-quality candidates.   </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3525379">
                <a:tc>
                  <a:txBody>
                    <a:bodyPr/>
                    <a:lstStyle/>
                    <a:p>
                      <a:pPr marL="0" lvl="0" indent="0" algn="ctr" rtl="0">
                        <a:lnSpc>
                          <a:spcPct val="115000"/>
                        </a:lnSpc>
                        <a:spcBef>
                          <a:spcPts val="0"/>
                        </a:spcBef>
                        <a:spcAft>
                          <a:spcPts val="0"/>
                        </a:spcAft>
                        <a:buClr>
                          <a:schemeClr val="dk1"/>
                        </a:buClr>
                        <a:buSzPts val="1100"/>
                        <a:buFont typeface="Arial"/>
                        <a:buNone/>
                      </a:pPr>
                      <a:r>
                        <a:rPr lang="en" sz="2800" b="0" i="0" dirty="0">
                          <a:latin typeface="Arial Narrow" panose="020B0604020202020204" pitchFamily="34" charset="0"/>
                          <a:ea typeface="Roboto"/>
                          <a:cs typeface="Arial Narrow" panose="020B0604020202020204" pitchFamily="34" charset="0"/>
                          <a:sym typeface="Roboto"/>
                        </a:rPr>
                        <a:t>Differentiator /</a:t>
                      </a:r>
                      <a:endParaRPr sz="2800" b="0" i="0" dirty="0">
                        <a:latin typeface="Arial Narrow" panose="020B0604020202020204" pitchFamily="34" charset="0"/>
                        <a:ea typeface="Roboto"/>
                        <a:cs typeface="Arial Narrow" panose="020B0604020202020204" pitchFamily="34" charset="0"/>
                        <a:sym typeface="Roboto"/>
                      </a:endParaRPr>
                    </a:p>
                    <a:p>
                      <a:pPr marL="0" marR="0" lvl="0" indent="0" algn="ctr"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Custom approach</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Hiring managers who use AFCS TA get connected to top quality civilian talent, quickly and more efficiently than other options. Unlike other hiring resources, such as </a:t>
                      </a:r>
                      <a:r>
                        <a:rPr lang="en" sz="2800" b="0" i="0" dirty="0" err="1">
                          <a:latin typeface="Arial Narrow" panose="020B0604020202020204" pitchFamily="34" charset="0"/>
                          <a:ea typeface="Roboto"/>
                          <a:cs typeface="Arial Narrow" panose="020B0604020202020204" pitchFamily="34" charset="0"/>
                          <a:sym typeface="Roboto"/>
                        </a:rPr>
                        <a:t>USAJobs.gov</a:t>
                      </a:r>
                      <a:r>
                        <a:rPr lang="en" sz="2800" b="0" i="0" dirty="0">
                          <a:latin typeface="Arial Narrow" panose="020B0604020202020204" pitchFamily="34" charset="0"/>
                          <a:ea typeface="Roboto"/>
                          <a:cs typeface="Arial Narrow" panose="020B0604020202020204" pitchFamily="34" charset="0"/>
                          <a:sym typeface="Roboto"/>
                        </a:rPr>
                        <a:t>, AFCS TA’s consultants create customized strategies to identify the best candidates for specific civilian roles. </a:t>
                      </a:r>
                      <a:endParaRPr sz="2800" b="0" i="0" dirty="0">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0"/>
                        </a:spcBef>
                        <a:spcAft>
                          <a:spcPts val="0"/>
                        </a:spcAft>
                        <a:buNone/>
                      </a:pPr>
                      <a:r>
                        <a:rPr lang="en-US" sz="1400" b="0" i="0" dirty="0">
                          <a:latin typeface="Arial Narrow" panose="020B0604020202020204" pitchFamily="34" charset="0"/>
                          <a:ea typeface="Roboto"/>
                          <a:cs typeface="Arial Narrow" panose="020B0604020202020204" pitchFamily="34" charset="0"/>
                          <a:sym typeface="Roboto"/>
                        </a:rPr>
                        <a:t> </a:t>
                      </a:r>
                      <a:endParaRPr sz="1400" b="0" i="0" dirty="0">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Hiring managers receive more higher-quality candidates with specialized skills and qualifications when they work with AFCS TA because their customized approach of targeted marketing techniques promotes their vacancies to a larger pool of hard-to-reach civilian candidates. </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
        <p:nvSpPr>
          <p:cNvPr id="11" name="Shape 90">
            <a:extLst>
              <a:ext uri="{FF2B5EF4-FFF2-40B4-BE49-F238E27FC236}">
                <a16:creationId xmlns:a16="http://schemas.microsoft.com/office/drawing/2014/main" id="{6350D3E9-8AC3-ACA0-BA82-50C25CC0E61F}"/>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Tree>
    <p:extLst>
      <p:ext uri="{BB962C8B-B14F-4D97-AF65-F5344CB8AC3E}">
        <p14:creationId xmlns:p14="http://schemas.microsoft.com/office/powerpoint/2010/main" val="41992887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19</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192750"/>
            <a:ext cx="1292501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Audience Specific Key Messages Cont.</a:t>
            </a:r>
          </a:p>
        </p:txBody>
      </p:sp>
      <p:sp>
        <p:nvSpPr>
          <p:cNvPr id="2" name="Google Shape;350;p52">
            <a:extLst>
              <a:ext uri="{FF2B5EF4-FFF2-40B4-BE49-F238E27FC236}">
                <a16:creationId xmlns:a16="http://schemas.microsoft.com/office/drawing/2014/main" id="{8CCD608B-873F-F287-8BAD-B1E9DAF173E4}"/>
              </a:ext>
            </a:extLst>
          </p:cNvPr>
          <p:cNvSpPr txBox="1"/>
          <p:nvPr/>
        </p:nvSpPr>
        <p:spPr>
          <a:xfrm>
            <a:off x="1803584" y="2253521"/>
            <a:ext cx="19714400" cy="956800"/>
          </a:xfrm>
          <a:prstGeom prst="rect">
            <a:avLst/>
          </a:prstGeom>
          <a:noFill/>
          <a:ln>
            <a:noFill/>
          </a:ln>
        </p:spPr>
        <p:txBody>
          <a:bodyPr spcFirstLastPara="1" wrap="square" lIns="243800" tIns="243800" rIns="243800" bIns="243800" anchor="t" anchorCtr="0">
            <a:noAutofit/>
          </a:bodyPr>
          <a:lstStyle/>
          <a:p>
            <a:pPr>
              <a:spcBef>
                <a:spcPts val="0"/>
              </a:spcBef>
            </a:pPr>
            <a:r>
              <a:rPr lang="en" sz="3200" dirty="0">
                <a:solidFill>
                  <a:schemeClr val="dk1"/>
                </a:solidFill>
                <a:latin typeface="Arial Narrow" panose="020B0604020202020204" pitchFamily="34" charset="0"/>
                <a:ea typeface="Roboto"/>
                <a:cs typeface="Arial Narrow" panose="020B0604020202020204" pitchFamily="34" charset="0"/>
                <a:sym typeface="Roboto"/>
              </a:rPr>
              <a:t>Audience: Hiring Managers who have NOT used AFCS TA in the past</a:t>
            </a:r>
            <a:endParaRPr sz="3200" dirty="0">
              <a:solidFill>
                <a:schemeClr val="dk1"/>
              </a:solidFill>
              <a:latin typeface="Arial Narrow" panose="020B0604020202020204" pitchFamily="34" charset="0"/>
              <a:ea typeface="Roboto"/>
              <a:cs typeface="Arial Narrow" panose="020B0604020202020204" pitchFamily="34" charset="0"/>
              <a:sym typeface="Roboto"/>
            </a:endParaRPr>
          </a:p>
          <a:p>
            <a:pPr>
              <a:spcBef>
                <a:spcPts val="0"/>
              </a:spcBef>
            </a:pPr>
            <a:endParaRPr sz="4800" dirty="0"/>
          </a:p>
        </p:txBody>
      </p:sp>
      <p:graphicFrame>
        <p:nvGraphicFramePr>
          <p:cNvPr id="6" name="Google Shape;357;p53">
            <a:extLst>
              <a:ext uri="{FF2B5EF4-FFF2-40B4-BE49-F238E27FC236}">
                <a16:creationId xmlns:a16="http://schemas.microsoft.com/office/drawing/2014/main" id="{6AF5B503-4F43-F1B2-2096-C09830D146AE}"/>
              </a:ext>
            </a:extLst>
          </p:cNvPr>
          <p:cNvGraphicFramePr/>
          <p:nvPr>
            <p:extLst>
              <p:ext uri="{D42A27DB-BD31-4B8C-83A1-F6EECF244321}">
                <p14:modId xmlns:p14="http://schemas.microsoft.com/office/powerpoint/2010/main" val="2536353663"/>
              </p:ext>
            </p:extLst>
          </p:nvPr>
        </p:nvGraphicFramePr>
        <p:xfrm>
          <a:off x="2041762" y="3550643"/>
          <a:ext cx="18755522" cy="7176415"/>
        </p:xfrm>
        <a:graphic>
          <a:graphicData uri="http://schemas.openxmlformats.org/drawingml/2006/table">
            <a:tbl>
              <a:tblPr firstRow="1" bandRow="1">
                <a:noFill/>
              </a:tblPr>
              <a:tblGrid>
                <a:gridCol w="3531259">
                  <a:extLst>
                    <a:ext uri="{9D8B030D-6E8A-4147-A177-3AD203B41FA5}">
                      <a16:colId xmlns:a16="http://schemas.microsoft.com/office/drawing/2014/main" val="20000"/>
                    </a:ext>
                  </a:extLst>
                </a:gridCol>
                <a:gridCol w="15224263">
                  <a:extLst>
                    <a:ext uri="{9D8B030D-6E8A-4147-A177-3AD203B41FA5}">
                      <a16:colId xmlns:a16="http://schemas.microsoft.com/office/drawing/2014/main" val="20001"/>
                    </a:ext>
                  </a:extLst>
                </a:gridCol>
              </a:tblGrid>
              <a:tr h="744910">
                <a:tc>
                  <a:txBody>
                    <a:bodyPr/>
                    <a:lstStyle/>
                    <a:p>
                      <a:pPr marL="0" marR="0" lvl="0" indent="0" algn="ctr" rtl="0">
                        <a:lnSpc>
                          <a:spcPct val="100000"/>
                        </a:lnSpc>
                        <a:spcBef>
                          <a:spcPts val="0"/>
                        </a:spcBef>
                        <a:spcAft>
                          <a:spcPts val="0"/>
                        </a:spcAft>
                        <a:buClr>
                          <a:srgbClr val="000000"/>
                        </a:buClr>
                        <a:buSzPts val="700"/>
                        <a:buFont typeface="Arial"/>
                        <a:buNone/>
                      </a:pPr>
                      <a:r>
                        <a:rPr lang="en-US" sz="2900" b="1" i="0" dirty="0">
                          <a:solidFill>
                            <a:srgbClr val="FFFFFF"/>
                          </a:solidFill>
                          <a:latin typeface="Arial Narrow" panose="020B0604020202020204" pitchFamily="34" charset="0"/>
                          <a:ea typeface="Roboto"/>
                          <a:cs typeface="Arial Narrow" panose="020B0604020202020204" pitchFamily="34" charset="0"/>
                          <a:sym typeface="Roboto"/>
                        </a:rPr>
                        <a:t>Theme</a:t>
                      </a:r>
                      <a:endParaRPr lang="en-US" sz="2900" b="1"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en-US" sz="2900" b="1" i="0" dirty="0">
                          <a:solidFill>
                            <a:srgbClr val="FFFFFF"/>
                          </a:solidFill>
                          <a:latin typeface="Arial Narrow" panose="020B0604020202020204" pitchFamily="34" charset="0"/>
                          <a:ea typeface="Roboto"/>
                          <a:cs typeface="Arial Narrow" panose="020B0604020202020204" pitchFamily="34" charset="0"/>
                          <a:sym typeface="Roboto"/>
                        </a:rPr>
                        <a:t>Key Message</a:t>
                      </a:r>
                      <a:r>
                        <a:rPr lang="en-US" sz="2900" b="1" i="0" u="none" strike="noStrike" cap="none" dirty="0">
                          <a:solidFill>
                            <a:srgbClr val="FFFFFF"/>
                          </a:solidFill>
                          <a:latin typeface="Arial Narrow" panose="020B0604020202020204" pitchFamily="34" charset="0"/>
                          <a:ea typeface="Roboto"/>
                          <a:cs typeface="Arial Narrow" panose="020B0604020202020204" pitchFamily="34" charset="0"/>
                          <a:sym typeface="Roboto"/>
                        </a:rPr>
                        <a:t> </a:t>
                      </a: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extLst>
                  <a:ext uri="{0D108BD9-81ED-4DB2-BD59-A6C34878D82A}">
                    <a16:rowId xmlns:a16="http://schemas.microsoft.com/office/drawing/2014/main" val="10000"/>
                  </a:ext>
                </a:extLst>
              </a:tr>
              <a:tr h="1584628">
                <a:tc>
                  <a:txBody>
                    <a:bodyPr/>
                    <a:lstStyle/>
                    <a:p>
                      <a:pPr marL="0" lvl="0" indent="0" algn="ctr" rtl="0">
                        <a:lnSpc>
                          <a:spcPct val="115000"/>
                        </a:lnSpc>
                        <a:spcBef>
                          <a:spcPts val="0"/>
                        </a:spcBef>
                        <a:spcAft>
                          <a:spcPts val="0"/>
                        </a:spcAft>
                        <a:buClr>
                          <a:schemeClr val="dk1"/>
                        </a:buClr>
                        <a:buSzPts val="1100"/>
                        <a:buFont typeface="Arial"/>
                        <a:buNone/>
                      </a:pPr>
                      <a:r>
                        <a:rPr lang="en" sz="2900" b="0" i="0" dirty="0">
                          <a:latin typeface="Arial Narrow" panose="020B0604020202020204" pitchFamily="34" charset="0"/>
                          <a:ea typeface="Roboto"/>
                          <a:cs typeface="Arial Narrow" panose="020B0604020202020204" pitchFamily="34" charset="0"/>
                          <a:sym typeface="Roboto"/>
                        </a:rPr>
                        <a:t>Collaboration</a:t>
                      </a:r>
                      <a:endParaRPr sz="29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2900" b="0" i="0">
                          <a:latin typeface="Arial Narrow" panose="020B0604020202020204" pitchFamily="34" charset="0"/>
                          <a:ea typeface="Roboto"/>
                          <a:cs typeface="Arial Narrow" panose="020B0604020202020204" pitchFamily="34" charset="0"/>
                          <a:sym typeface="Roboto"/>
                        </a:rPr>
                        <a:t>Hiring managers gain a true hiring partner with AFCS TA—recruiting experts who work with you to reach the right applicants in the right places with appealing messages to promote your vacant positions.</a:t>
                      </a:r>
                      <a:endParaRPr sz="2900" b="0" i="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418806">
                <a:tc>
                  <a:txBody>
                    <a:bodyPr/>
                    <a:lstStyle/>
                    <a:p>
                      <a:pPr marL="0" marR="0" lvl="0" indent="0" algn="ctr" rtl="0">
                        <a:lnSpc>
                          <a:spcPct val="115000"/>
                        </a:lnSpc>
                        <a:spcBef>
                          <a:spcPts val="0"/>
                        </a:spcBef>
                        <a:spcAft>
                          <a:spcPts val="0"/>
                        </a:spcAft>
                        <a:buNone/>
                      </a:pPr>
                      <a:r>
                        <a:rPr lang="en" sz="2900" b="0" i="0" dirty="0">
                          <a:latin typeface="Arial Narrow" panose="020B0604020202020204" pitchFamily="34" charset="0"/>
                          <a:ea typeface="Roboto"/>
                          <a:cs typeface="Arial Narrow" panose="020B0604020202020204" pitchFamily="34" charset="0"/>
                          <a:sym typeface="Roboto"/>
                        </a:rPr>
                        <a:t>Speed-to-hire</a:t>
                      </a:r>
                      <a:endParaRPr sz="29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Clr>
                          <a:schemeClr val="dk1"/>
                        </a:buClr>
                        <a:buSzPts val="1100"/>
                        <a:buFont typeface="Arial"/>
                        <a:buNone/>
                      </a:pPr>
                      <a:r>
                        <a:rPr lang="en" sz="2900" b="0" i="0">
                          <a:latin typeface="Arial Narrow" panose="020B0604020202020204" pitchFamily="34" charset="0"/>
                          <a:ea typeface="Roboto"/>
                          <a:cs typeface="Arial Narrow" panose="020B0604020202020204" pitchFamily="34" charset="0"/>
                          <a:sym typeface="Roboto"/>
                        </a:rPr>
                        <a:t>Time-to-hire decreases because AFCS TA delivers greater quantities of better-qualified candidates to fill your pipeline in the early stages of your hiring process.</a:t>
                      </a:r>
                      <a:endParaRPr sz="2900" b="0" i="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009265">
                <a:tc>
                  <a:txBody>
                    <a:bodyPr/>
                    <a:lstStyle/>
                    <a:p>
                      <a:pPr marL="0" lvl="0" indent="0" algn="ctr" rtl="0">
                        <a:lnSpc>
                          <a:spcPct val="115000"/>
                        </a:lnSpc>
                        <a:spcBef>
                          <a:spcPts val="0"/>
                        </a:spcBef>
                        <a:spcAft>
                          <a:spcPts val="0"/>
                        </a:spcAft>
                        <a:buNone/>
                      </a:pPr>
                      <a:r>
                        <a:rPr lang="en" sz="2900" b="0" i="0">
                          <a:latin typeface="Arial Narrow" panose="020B0604020202020204" pitchFamily="34" charset="0"/>
                          <a:ea typeface="Roboto"/>
                          <a:cs typeface="Arial Narrow" panose="020B0604020202020204" pitchFamily="34" charset="0"/>
                          <a:sym typeface="Roboto"/>
                        </a:rPr>
                        <a:t>Expertise</a:t>
                      </a:r>
                      <a:endParaRPr sz="2900" b="0" i="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2900" b="0" i="0">
                          <a:latin typeface="Arial Narrow" panose="020B0604020202020204" pitchFamily="34" charset="0"/>
                          <a:ea typeface="Roboto"/>
                          <a:cs typeface="Arial Narrow" panose="020B0604020202020204" pitchFamily="34" charset="0"/>
                          <a:sym typeface="Roboto"/>
                        </a:rPr>
                        <a:t>Your civilian recruiting experts: Hiring managers benefit from AFCS TA’s deep recruiting expertise and broad knowledge of the job market. This expertise is vital to quickly attracting and recruiting more top quality candidates for vacant civilian positions. </a:t>
                      </a:r>
                      <a:endParaRPr sz="2900" b="0" i="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418806">
                <a:tc>
                  <a:txBody>
                    <a:bodyPr/>
                    <a:lstStyle/>
                    <a:p>
                      <a:pPr marL="0" marR="0" lvl="0" indent="0" algn="ctr" rtl="0">
                        <a:lnSpc>
                          <a:spcPct val="115000"/>
                        </a:lnSpc>
                        <a:spcBef>
                          <a:spcPts val="0"/>
                        </a:spcBef>
                        <a:spcAft>
                          <a:spcPts val="0"/>
                        </a:spcAft>
                        <a:buNone/>
                      </a:pPr>
                      <a:r>
                        <a:rPr lang="en" sz="2900" b="0" i="0" dirty="0">
                          <a:latin typeface="Arial Narrow" panose="020B0604020202020204" pitchFamily="34" charset="0"/>
                          <a:ea typeface="Roboto"/>
                          <a:cs typeface="Arial Narrow" panose="020B0604020202020204" pitchFamily="34" charset="0"/>
                          <a:sym typeface="Roboto"/>
                        </a:rPr>
                        <a:t>Mission Support / Impact</a:t>
                      </a:r>
                      <a:endParaRPr sz="29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2900" b="0" i="0" dirty="0">
                          <a:latin typeface="Arial Narrow" panose="020B0604020202020204" pitchFamily="34" charset="0"/>
                          <a:ea typeface="Roboto"/>
                          <a:cs typeface="Arial Narrow" panose="020B0604020202020204" pitchFamily="34" charset="0"/>
                          <a:sym typeface="Roboto"/>
                        </a:rPr>
                        <a:t>AFCS TA advances the Air Force mission by quickly and efficiently identifying top quality talent to build a world-class civilian workforce. </a:t>
                      </a:r>
                      <a:endParaRPr sz="29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
        <p:nvSpPr>
          <p:cNvPr id="7" name="Shape 90">
            <a:extLst>
              <a:ext uri="{FF2B5EF4-FFF2-40B4-BE49-F238E27FC236}">
                <a16:creationId xmlns:a16="http://schemas.microsoft.com/office/drawing/2014/main" id="{42D71B8B-DD33-91CD-C399-B9E968AD4ACE}"/>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Tree>
    <p:extLst>
      <p:ext uri="{BB962C8B-B14F-4D97-AF65-F5344CB8AC3E}">
        <p14:creationId xmlns:p14="http://schemas.microsoft.com/office/powerpoint/2010/main" val="14652846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29C"/>
        </a:solidFill>
        <a:effectLst/>
      </p:bgPr>
    </p:bg>
    <p:spTree>
      <p:nvGrpSpPr>
        <p:cNvPr id="1" name=""/>
        <p:cNvGrpSpPr/>
        <p:nvPr/>
      </p:nvGrpSpPr>
      <p:grpSpPr>
        <a:xfrm>
          <a:off x="0" y="0"/>
          <a:ext cx="0" cy="0"/>
          <a:chOff x="0" y="0"/>
          <a:chExt cx="0" cy="0"/>
        </a:xfrm>
      </p:grpSpPr>
      <p:sp>
        <p:nvSpPr>
          <p:cNvPr id="3" name="Rules for today:…">
            <a:extLst>
              <a:ext uri="{FF2B5EF4-FFF2-40B4-BE49-F238E27FC236}">
                <a16:creationId xmlns:a16="http://schemas.microsoft.com/office/drawing/2014/main" id="{63B2893C-8741-BFAD-7A2B-CE8B58773585}"/>
              </a:ext>
            </a:extLst>
          </p:cNvPr>
          <p:cNvSpPr txBox="1"/>
          <p:nvPr/>
        </p:nvSpPr>
        <p:spPr>
          <a:xfrm>
            <a:off x="2816152" y="1319375"/>
            <a:ext cx="9375848" cy="1821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lvl="1" indent="342900">
              <a:lnSpc>
                <a:spcPts val="16600"/>
              </a:lnSpc>
              <a:spcBef>
                <a:spcPts val="2000"/>
              </a:spcBef>
              <a:defRPr sz="8000" spc="-39">
                <a:solidFill>
                  <a:schemeClr val="accent1">
                    <a:hueOff val="3066666"/>
                    <a:satOff val="-2855"/>
                    <a:lumOff val="8039"/>
                  </a:schemeClr>
                </a:solidFill>
              </a:defRPr>
            </a:pPr>
            <a:r>
              <a:rPr lang="en-US" sz="6600" b="1" dirty="0">
                <a:solidFill>
                  <a:schemeClr val="accent5">
                    <a:lumMod val="20000"/>
                    <a:lumOff val="80000"/>
                  </a:schemeClr>
                </a:solidFill>
                <a:latin typeface="Ingra Cd SemiBold" pitchFamily="2" charset="77"/>
              </a:rPr>
              <a:t>Table of Contents</a:t>
            </a:r>
            <a:endParaRPr sz="6600" b="1" dirty="0">
              <a:solidFill>
                <a:schemeClr val="accent5">
                  <a:lumMod val="20000"/>
                  <a:lumOff val="80000"/>
                </a:schemeClr>
              </a:solidFill>
              <a:latin typeface="Arial Narrow" panose="020B0604020202020204" pitchFamily="34" charset="0"/>
              <a:cs typeface="Arial Narrow" panose="020B0604020202020204" pitchFamily="34" charset="0"/>
            </a:endParaRPr>
          </a:p>
        </p:txBody>
      </p:sp>
      <p:sp>
        <p:nvSpPr>
          <p:cNvPr id="2" name="Google Shape;169;p36">
            <a:extLst>
              <a:ext uri="{FF2B5EF4-FFF2-40B4-BE49-F238E27FC236}">
                <a16:creationId xmlns:a16="http://schemas.microsoft.com/office/drawing/2014/main" id="{3B338E5A-E151-7EF4-48F7-59028AE5B8AF}"/>
              </a:ext>
            </a:extLst>
          </p:cNvPr>
          <p:cNvSpPr txBox="1"/>
          <p:nvPr/>
        </p:nvSpPr>
        <p:spPr>
          <a:xfrm>
            <a:off x="3220189" y="3243985"/>
            <a:ext cx="12367141" cy="9946370"/>
          </a:xfrm>
          <a:prstGeom prst="rect">
            <a:avLst/>
          </a:prstGeom>
          <a:noFill/>
          <a:ln>
            <a:noFill/>
          </a:ln>
        </p:spPr>
        <p:txBody>
          <a:bodyPr spcFirstLastPara="1" wrap="square" lIns="0" tIns="0" rIns="0" bIns="0" anchor="t" anchorCtr="0">
            <a:noAutofit/>
          </a:bodyPr>
          <a:lstStyle/>
          <a:p>
            <a:pPr>
              <a:lnSpc>
                <a:spcPct val="100000"/>
              </a:lnSpc>
            </a:pPr>
            <a:r>
              <a:rPr lang="en-US" sz="3600" dirty="0">
                <a:solidFill>
                  <a:srgbClr val="FFFFFF"/>
                </a:solidFill>
                <a:effectLst/>
                <a:latin typeface="Arial Narrow" panose="020B0604020202020204" pitchFamily="34" charset="0"/>
                <a:cs typeface="Arial Narrow" panose="020B0604020202020204" pitchFamily="34" charset="0"/>
              </a:rPr>
              <a:t>4</a:t>
            </a:r>
            <a:r>
              <a:rPr lang="en-US" sz="3600" b="1" dirty="0">
                <a:solidFill>
                  <a:srgbClr val="FFFFFF"/>
                </a:solidFill>
                <a:effectLst/>
                <a:latin typeface="Arial Narrow" panose="020B0604020202020204" pitchFamily="34" charset="0"/>
                <a:cs typeface="Arial Narrow" panose="020B0604020202020204" pitchFamily="34" charset="0"/>
              </a:rPr>
              <a:t> 		About this Document</a:t>
            </a:r>
          </a:p>
          <a:p>
            <a:pPr>
              <a:lnSpc>
                <a:spcPct val="100000"/>
              </a:lnSpc>
            </a:pPr>
            <a:r>
              <a:rPr lang="en-US" sz="3600" b="1" dirty="0">
                <a:solidFill>
                  <a:srgbClr val="FFFFFF"/>
                </a:solidFill>
                <a:effectLst/>
                <a:latin typeface="Arial Narrow" panose="020B0604020202020204" pitchFamily="34" charset="0"/>
                <a:cs typeface="Arial Narrow" panose="020B0604020202020204" pitchFamily="34" charset="0"/>
              </a:rPr>
              <a:t>		AFCS TA Structure &amp; Strategic Market Position</a:t>
            </a:r>
            <a:br>
              <a:rPr lang="en-US" sz="3600" b="1" dirty="0">
                <a:solidFill>
                  <a:srgbClr val="FFFFFF"/>
                </a:solidFill>
                <a:effectLst/>
                <a:latin typeface="Arial Narrow" panose="020B0604020202020204" pitchFamily="34" charset="0"/>
                <a:cs typeface="Arial Narrow" panose="020B0604020202020204" pitchFamily="34" charset="0"/>
              </a:rPr>
            </a:br>
            <a:r>
              <a:rPr lang="en-US" sz="1000" b="1" dirty="0">
                <a:solidFill>
                  <a:srgbClr val="FFFFFF"/>
                </a:solidFill>
                <a:effectLst/>
                <a:latin typeface="Arial Narrow" panose="020B0604020202020204" pitchFamily="34" charset="0"/>
                <a:cs typeface="Arial Narrow" panose="020B0604020202020204" pitchFamily="34" charset="0"/>
              </a:rPr>
              <a:t> </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6 			AFCS TA</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7 			AFCS TA Brand Architecture</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8 			AFCS TA Strategic Market Position</a:t>
            </a:r>
          </a:p>
          <a:p>
            <a:pPr>
              <a:lnSpc>
                <a:spcPct val="100000"/>
              </a:lnSpc>
            </a:pPr>
            <a:r>
              <a:rPr lang="en-US" sz="3600" b="1" dirty="0">
                <a:solidFill>
                  <a:srgbClr val="FFFFFF"/>
                </a:solidFill>
                <a:effectLst/>
                <a:latin typeface="Arial Narrow" panose="020B0604020202020204" pitchFamily="34" charset="0"/>
                <a:cs typeface="Arial Narrow" panose="020B0604020202020204" pitchFamily="34" charset="0"/>
              </a:rPr>
              <a:t>		Intangible Brand Components</a:t>
            </a:r>
            <a:br>
              <a:rPr lang="en-US" sz="3600" b="1" dirty="0">
                <a:solidFill>
                  <a:srgbClr val="FFFFFF"/>
                </a:solidFill>
                <a:effectLst/>
                <a:latin typeface="Arial Narrow" panose="020B0604020202020204" pitchFamily="34" charset="0"/>
                <a:cs typeface="Arial Narrow" panose="020B0604020202020204" pitchFamily="34" charset="0"/>
              </a:rPr>
            </a:br>
            <a:r>
              <a:rPr lang="en-US" sz="1000" b="1" dirty="0">
                <a:solidFill>
                  <a:srgbClr val="FFFFFF"/>
                </a:solidFill>
                <a:effectLst/>
                <a:latin typeface="Arial Narrow" panose="020B0604020202020204" pitchFamily="34" charset="0"/>
                <a:cs typeface="Arial Narrow" panose="020B0604020202020204" pitchFamily="34" charset="0"/>
              </a:rPr>
              <a:t> </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11 		AFCS TA Brand Role</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12 		AFCS TA Brand Personality</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13 		AFCS TA Brand Promise</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14 		AFCS TA Brand Culture</a:t>
            </a:r>
            <a:br>
              <a:rPr lang="en-US" sz="3600" dirty="0">
                <a:solidFill>
                  <a:srgbClr val="FFFFFF"/>
                </a:solidFill>
                <a:effectLst/>
                <a:latin typeface="Arial Narrow" panose="020B0604020202020204" pitchFamily="34" charset="0"/>
                <a:cs typeface="Arial Narrow" panose="020B0604020202020204" pitchFamily="34" charset="0"/>
              </a:rPr>
            </a:br>
            <a:r>
              <a:rPr lang="en-US" sz="3600" dirty="0">
                <a:solidFill>
                  <a:srgbClr val="FFFFFF"/>
                </a:solidFill>
                <a:effectLst/>
                <a:latin typeface="Arial Narrow" panose="020B0604020202020204" pitchFamily="34" charset="0"/>
                <a:cs typeface="Arial Narrow" panose="020B0604020202020204" pitchFamily="34" charset="0"/>
              </a:rPr>
              <a:t>15 		AFCS TA Brand Voice </a:t>
            </a:r>
          </a:p>
          <a:p>
            <a:pPr>
              <a:lnSpc>
                <a:spcPct val="100000"/>
              </a:lnSpc>
            </a:pPr>
            <a:r>
              <a:rPr lang="en-US" sz="3600" b="1" dirty="0">
                <a:solidFill>
                  <a:srgbClr val="FFFFFF"/>
                </a:solidFill>
                <a:effectLst/>
                <a:latin typeface="Arial Narrow" panose="020B0604020202020204" pitchFamily="34" charset="0"/>
                <a:cs typeface="Arial Narrow" panose="020B0604020202020204" pitchFamily="34" charset="0"/>
              </a:rPr>
              <a:t>		Tangible Brand Components</a:t>
            </a:r>
            <a:br>
              <a:rPr lang="en-US" sz="3600" b="1" dirty="0">
                <a:solidFill>
                  <a:srgbClr val="FFFFFF"/>
                </a:solidFill>
                <a:effectLst/>
                <a:latin typeface="Arial Narrow" panose="020B0604020202020204" pitchFamily="34" charset="0"/>
                <a:cs typeface="Arial Narrow" panose="020B0604020202020204" pitchFamily="34" charset="0"/>
              </a:rPr>
            </a:br>
            <a:r>
              <a:rPr lang="en-US" sz="1000" b="1" dirty="0">
                <a:solidFill>
                  <a:srgbClr val="FFFFFF"/>
                </a:solidFill>
                <a:effectLst/>
                <a:latin typeface="Arial Narrow" panose="020B0604020202020204" pitchFamily="34" charset="0"/>
                <a:cs typeface="Arial Narrow" panose="020B0604020202020204" pitchFamily="34" charset="0"/>
              </a:rPr>
              <a:t> </a:t>
            </a:r>
            <a:br>
              <a:rPr lang="en-US" sz="3600">
                <a:solidFill>
                  <a:srgbClr val="FFFFFF"/>
                </a:solidFill>
                <a:effectLst/>
                <a:latin typeface="Arial Narrow" panose="020B0604020202020204" pitchFamily="34" charset="0"/>
                <a:cs typeface="Arial Narrow" panose="020B0604020202020204" pitchFamily="34" charset="0"/>
              </a:rPr>
            </a:br>
            <a:r>
              <a:rPr lang="en-US" sz="3600">
                <a:solidFill>
                  <a:srgbClr val="FFFFFF"/>
                </a:solidFill>
                <a:effectLst/>
                <a:latin typeface="Arial Narrow" panose="020B0604020202020204" pitchFamily="34" charset="0"/>
                <a:cs typeface="Arial Narrow" panose="020B0604020202020204" pitchFamily="34" charset="0"/>
              </a:rPr>
              <a:t>17 </a:t>
            </a:r>
            <a:r>
              <a:rPr lang="en-US" sz="3600" dirty="0">
                <a:solidFill>
                  <a:srgbClr val="FFFFFF"/>
                </a:solidFill>
                <a:effectLst/>
                <a:latin typeface="Arial Narrow" panose="020B0604020202020204" pitchFamily="34" charset="0"/>
                <a:cs typeface="Arial Narrow" panose="020B0604020202020204" pitchFamily="34" charset="0"/>
              </a:rPr>
              <a:t>		AFCS TA Brand Identity</a:t>
            </a:r>
            <a:br>
              <a:rPr lang="en-US" sz="3600">
                <a:solidFill>
                  <a:srgbClr val="FFFFFF"/>
                </a:solidFill>
                <a:effectLst/>
                <a:latin typeface="Arial Narrow" panose="020B0604020202020204" pitchFamily="34" charset="0"/>
                <a:cs typeface="Arial Narrow" panose="020B0604020202020204" pitchFamily="34" charset="0"/>
              </a:rPr>
            </a:br>
            <a:r>
              <a:rPr lang="en-US" sz="3600">
                <a:solidFill>
                  <a:srgbClr val="FFFFFF"/>
                </a:solidFill>
                <a:effectLst/>
                <a:latin typeface="Arial Narrow" panose="020B0604020202020204" pitchFamily="34" charset="0"/>
                <a:cs typeface="Arial Narrow" panose="020B0604020202020204" pitchFamily="34" charset="0"/>
              </a:rPr>
              <a:t>19 </a:t>
            </a:r>
            <a:r>
              <a:rPr lang="en-US" sz="3600" dirty="0">
                <a:solidFill>
                  <a:srgbClr val="FFFFFF"/>
                </a:solidFill>
                <a:effectLst/>
                <a:latin typeface="Arial Narrow" panose="020B0604020202020204" pitchFamily="34" charset="0"/>
                <a:cs typeface="Arial Narrow" panose="020B0604020202020204" pitchFamily="34" charset="0"/>
              </a:rPr>
              <a:t>		Audience-specific Key Messages </a:t>
            </a:r>
          </a:p>
          <a:p>
            <a:pPr marL="0" marR="0" lvl="0" indent="457200" algn="l" rtl="0">
              <a:lnSpc>
                <a:spcPct val="100000"/>
              </a:lnSpc>
              <a:spcBef>
                <a:spcPts val="600"/>
              </a:spcBef>
              <a:spcAft>
                <a:spcPts val="100"/>
              </a:spcAft>
              <a:buNone/>
            </a:pPr>
            <a:endParaRPr sz="3600" dirty="0">
              <a:solidFill>
                <a:srgbClr val="FFFFFF"/>
              </a:solidFill>
              <a:latin typeface="Arial Narrow" panose="020B0604020202020204" pitchFamily="34" charset="0"/>
              <a:ea typeface="Roboto"/>
              <a:cs typeface="Arial Narrow" panose="020B0604020202020204" pitchFamily="34" charset="0"/>
              <a:sym typeface="Roboto"/>
            </a:endParaRPr>
          </a:p>
          <a:p>
            <a:pPr marL="0" lvl="0" indent="457200" algn="l" rtl="0">
              <a:lnSpc>
                <a:spcPct val="100000"/>
              </a:lnSpc>
              <a:spcBef>
                <a:spcPts val="700"/>
              </a:spcBef>
              <a:spcAft>
                <a:spcPts val="100"/>
              </a:spcAft>
              <a:buNone/>
            </a:pPr>
            <a:endParaRPr sz="3600" dirty="0">
              <a:solidFill>
                <a:srgbClr val="FFFFFF"/>
              </a:solidFill>
              <a:latin typeface="Arial Narrow" panose="020B0604020202020204" pitchFamily="34" charset="0"/>
              <a:ea typeface="Roboto"/>
              <a:cs typeface="Arial Narrow" panose="020B0604020202020204" pitchFamily="34" charset="0"/>
              <a:sym typeface="Roboto"/>
            </a:endParaRPr>
          </a:p>
          <a:p>
            <a:pPr marL="0" lvl="0" indent="457200" algn="l" rtl="0">
              <a:lnSpc>
                <a:spcPct val="100000"/>
              </a:lnSpc>
              <a:spcBef>
                <a:spcPts val="700"/>
              </a:spcBef>
              <a:spcAft>
                <a:spcPts val="100"/>
              </a:spcAft>
              <a:buNone/>
            </a:pPr>
            <a:endParaRPr sz="3600" dirty="0">
              <a:solidFill>
                <a:srgbClr val="FFFFFF"/>
              </a:solidFill>
              <a:latin typeface="Arial Narrow" panose="020B0604020202020204" pitchFamily="34" charset="0"/>
              <a:ea typeface="Roboto"/>
              <a:cs typeface="Arial Narrow" panose="020B0604020202020204" pitchFamily="34" charset="0"/>
              <a:sym typeface="Roboto"/>
            </a:endParaRPr>
          </a:p>
          <a:p>
            <a:pPr marL="457200" lvl="0" indent="0" algn="l" rtl="0">
              <a:lnSpc>
                <a:spcPct val="100000"/>
              </a:lnSpc>
              <a:spcBef>
                <a:spcPts val="700"/>
              </a:spcBef>
              <a:spcAft>
                <a:spcPts val="0"/>
              </a:spcAft>
              <a:buNone/>
            </a:pPr>
            <a:r>
              <a:rPr lang="en" sz="3600" dirty="0">
                <a:solidFill>
                  <a:srgbClr val="FFFFFF"/>
                </a:solidFill>
                <a:latin typeface="Arial Narrow" panose="020B0604020202020204" pitchFamily="34" charset="0"/>
                <a:ea typeface="Roboto"/>
                <a:cs typeface="Arial Narrow" panose="020B0604020202020204" pitchFamily="34" charset="0"/>
                <a:sym typeface="Roboto"/>
              </a:rPr>
              <a:t> </a:t>
            </a:r>
            <a:endParaRPr sz="3600" dirty="0">
              <a:solidFill>
                <a:srgbClr val="FFFFFF"/>
              </a:solidFill>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700"/>
              </a:spcBef>
              <a:spcAft>
                <a:spcPts val="0"/>
              </a:spcAft>
              <a:buNone/>
            </a:pPr>
            <a:endParaRPr sz="1100"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040542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20</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192750"/>
            <a:ext cx="1292501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Audience Specific Key Messages Cont.</a:t>
            </a:r>
          </a:p>
        </p:txBody>
      </p:sp>
      <p:sp>
        <p:nvSpPr>
          <p:cNvPr id="2" name="Google Shape;350;p52">
            <a:extLst>
              <a:ext uri="{FF2B5EF4-FFF2-40B4-BE49-F238E27FC236}">
                <a16:creationId xmlns:a16="http://schemas.microsoft.com/office/drawing/2014/main" id="{8CCD608B-873F-F287-8BAD-B1E9DAF173E4}"/>
              </a:ext>
            </a:extLst>
          </p:cNvPr>
          <p:cNvSpPr txBox="1"/>
          <p:nvPr/>
        </p:nvSpPr>
        <p:spPr>
          <a:xfrm>
            <a:off x="1803584" y="2253521"/>
            <a:ext cx="19714400" cy="956800"/>
          </a:xfrm>
          <a:prstGeom prst="rect">
            <a:avLst/>
          </a:prstGeom>
          <a:noFill/>
          <a:ln>
            <a:noFill/>
          </a:ln>
        </p:spPr>
        <p:txBody>
          <a:bodyPr spcFirstLastPara="1" wrap="square" lIns="243800" tIns="243800" rIns="243800" bIns="243800" anchor="t" anchorCtr="0">
            <a:noAutofit/>
          </a:bodyPr>
          <a:lstStyle/>
          <a:p>
            <a:pPr>
              <a:spcBef>
                <a:spcPts val="0"/>
              </a:spcBef>
            </a:pPr>
            <a:r>
              <a:rPr lang="en" sz="3200" dirty="0">
                <a:solidFill>
                  <a:schemeClr val="dk1"/>
                </a:solidFill>
                <a:latin typeface="Arial Narrow" panose="020B0604020202020204" pitchFamily="34" charset="0"/>
                <a:ea typeface="Roboto"/>
                <a:cs typeface="Arial Narrow" panose="020B0604020202020204" pitchFamily="34" charset="0"/>
                <a:sym typeface="Roboto"/>
              </a:rPr>
              <a:t>Audience: Senior Air Force Leadership</a:t>
            </a:r>
            <a:endParaRPr sz="3200" dirty="0">
              <a:solidFill>
                <a:schemeClr val="dk1"/>
              </a:solidFill>
              <a:latin typeface="Arial Narrow" panose="020B0604020202020204" pitchFamily="34" charset="0"/>
              <a:ea typeface="Roboto"/>
              <a:cs typeface="Arial Narrow" panose="020B0604020202020204" pitchFamily="34" charset="0"/>
              <a:sym typeface="Roboto"/>
            </a:endParaRPr>
          </a:p>
          <a:p>
            <a:pPr>
              <a:spcBef>
                <a:spcPts val="0"/>
              </a:spcBef>
            </a:pPr>
            <a:endParaRPr sz="4800" dirty="0"/>
          </a:p>
        </p:txBody>
      </p:sp>
      <p:graphicFrame>
        <p:nvGraphicFramePr>
          <p:cNvPr id="5" name="Google Shape;366;p54">
            <a:extLst>
              <a:ext uri="{FF2B5EF4-FFF2-40B4-BE49-F238E27FC236}">
                <a16:creationId xmlns:a16="http://schemas.microsoft.com/office/drawing/2014/main" id="{A09BB37E-0798-22EE-B54B-764A30BA4B30}"/>
              </a:ext>
            </a:extLst>
          </p:cNvPr>
          <p:cNvGraphicFramePr/>
          <p:nvPr>
            <p:extLst>
              <p:ext uri="{D42A27DB-BD31-4B8C-83A1-F6EECF244321}">
                <p14:modId xmlns:p14="http://schemas.microsoft.com/office/powerpoint/2010/main" val="1198995070"/>
              </p:ext>
            </p:extLst>
          </p:nvPr>
        </p:nvGraphicFramePr>
        <p:xfrm>
          <a:off x="2041762" y="3550643"/>
          <a:ext cx="18755521" cy="8441917"/>
        </p:xfrm>
        <a:graphic>
          <a:graphicData uri="http://schemas.openxmlformats.org/drawingml/2006/table">
            <a:tbl>
              <a:tblPr firstRow="1" bandRow="1">
                <a:noFill/>
              </a:tblPr>
              <a:tblGrid>
                <a:gridCol w="3671062">
                  <a:extLst>
                    <a:ext uri="{9D8B030D-6E8A-4147-A177-3AD203B41FA5}">
                      <a16:colId xmlns:a16="http://schemas.microsoft.com/office/drawing/2014/main" val="20000"/>
                    </a:ext>
                  </a:extLst>
                </a:gridCol>
                <a:gridCol w="15084459">
                  <a:extLst>
                    <a:ext uri="{9D8B030D-6E8A-4147-A177-3AD203B41FA5}">
                      <a16:colId xmlns:a16="http://schemas.microsoft.com/office/drawing/2014/main" val="20001"/>
                    </a:ext>
                  </a:extLst>
                </a:gridCol>
              </a:tblGrid>
              <a:tr h="749895">
                <a:tc>
                  <a:txBody>
                    <a:bodyPr/>
                    <a:lstStyle/>
                    <a:p>
                      <a:pPr marL="0" marR="0" lvl="0" indent="0" algn="ctr" rtl="0">
                        <a:lnSpc>
                          <a:spcPct val="100000"/>
                        </a:lnSpc>
                        <a:spcBef>
                          <a:spcPts val="0"/>
                        </a:spcBef>
                        <a:spcAft>
                          <a:spcPts val="0"/>
                        </a:spcAft>
                        <a:buClr>
                          <a:srgbClr val="000000"/>
                        </a:buClr>
                        <a:buSzPts val="700"/>
                        <a:buFont typeface="Arial"/>
                        <a:buNone/>
                      </a:pPr>
                      <a:r>
                        <a:rPr lang="en-US" sz="2800" b="1" i="0" dirty="0">
                          <a:solidFill>
                            <a:srgbClr val="FFFFFF"/>
                          </a:solidFill>
                          <a:latin typeface="Arial Narrow" panose="020B0604020202020204" pitchFamily="34" charset="0"/>
                          <a:ea typeface="Roboto"/>
                          <a:cs typeface="Arial Narrow" panose="020B0604020202020204" pitchFamily="34" charset="0"/>
                          <a:sym typeface="Roboto"/>
                        </a:rPr>
                        <a:t>Theme</a:t>
                      </a:r>
                      <a:endParaRPr lang="en-US"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en-US" sz="2800" b="1" i="0" dirty="0">
                          <a:solidFill>
                            <a:srgbClr val="FFFFFF"/>
                          </a:solidFill>
                          <a:latin typeface="Arial Narrow" panose="020B0604020202020204" pitchFamily="34" charset="0"/>
                          <a:ea typeface="Roboto"/>
                          <a:cs typeface="Arial Narrow" panose="020B0604020202020204" pitchFamily="34" charset="0"/>
                          <a:sym typeface="Roboto"/>
                        </a:rPr>
                        <a:t>Key Message</a:t>
                      </a:r>
                      <a:r>
                        <a:rPr lang="en-US"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rPr>
                        <a:t> </a:t>
                      </a: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extLst>
                  <a:ext uri="{0D108BD9-81ED-4DB2-BD59-A6C34878D82A}">
                    <a16:rowId xmlns:a16="http://schemas.microsoft.com/office/drawing/2014/main" val="10000"/>
                  </a:ext>
                </a:extLst>
              </a:tr>
              <a:tr h="1526378">
                <a:tc>
                  <a:txBody>
                    <a:bodyPr/>
                    <a:lstStyle/>
                    <a:p>
                      <a:pPr marL="0" marR="0" lvl="0" indent="0" algn="ctr" rtl="0">
                        <a:lnSpc>
                          <a:spcPct val="115000"/>
                        </a:lnSpc>
                        <a:spcBef>
                          <a:spcPts val="0"/>
                        </a:spcBef>
                        <a:spcAft>
                          <a:spcPts val="0"/>
                        </a:spcAft>
                        <a:buClr>
                          <a:srgbClr val="000000"/>
                        </a:buClr>
                        <a:buSzPts val="900"/>
                        <a:buFont typeface="Calibri"/>
                        <a:buNone/>
                      </a:pPr>
                      <a:r>
                        <a:rPr lang="en" sz="2800" b="0" i="0" dirty="0">
                          <a:latin typeface="Arial Narrow" panose="020B0604020202020204" pitchFamily="34" charset="0"/>
                          <a:ea typeface="Roboto"/>
                          <a:cs typeface="Arial Narrow" panose="020B0604020202020204" pitchFamily="34" charset="0"/>
                          <a:sym typeface="Roboto"/>
                        </a:rPr>
                        <a:t>Mission Support / Impact</a:t>
                      </a:r>
                      <a:endParaRPr sz="2800" b="0" i="0" u="none" strike="noStrike" cap="none"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marR="0" lvl="0" indent="0" algn="l" rtl="0">
                        <a:lnSpc>
                          <a:spcPct val="115000"/>
                        </a:lnSpc>
                        <a:spcBef>
                          <a:spcPts val="0"/>
                        </a:spcBef>
                        <a:spcAft>
                          <a:spcPts val="0"/>
                        </a:spcAft>
                        <a:buClr>
                          <a:schemeClr val="dk1"/>
                        </a:buClr>
                        <a:buSzPts val="900"/>
                        <a:buFont typeface="Arial"/>
                        <a:buNone/>
                      </a:pPr>
                      <a:r>
                        <a:rPr lang="en" sz="2800" b="0" i="0" dirty="0">
                          <a:latin typeface="Arial Narrow" panose="020B0604020202020204" pitchFamily="34" charset="0"/>
                          <a:ea typeface="Roboto"/>
                          <a:cs typeface="Arial Narrow" panose="020B0604020202020204" pitchFamily="34" charset="0"/>
                          <a:sym typeface="Roboto"/>
                        </a:rPr>
                        <a:t>AFCS TA significantly improves AF’s ability to identify, select, and hire top civilian talent, which is crucial to strengthening total force readiness and advancing the AF’s mission. </a:t>
                      </a:r>
                      <a:endParaRPr sz="2800" b="0" i="0" u="none" strike="noStrike" cap="none"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770584">
                <a:tc>
                  <a:txBody>
                    <a:bodyPr/>
                    <a:lstStyle/>
                    <a:p>
                      <a:pPr marL="0" marR="0" lvl="0" indent="0" algn="ctr"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Differentiator / </a:t>
                      </a:r>
                      <a:br>
                        <a:rPr lang="en" sz="2800" b="0" i="0" dirty="0">
                          <a:latin typeface="Arial Narrow" panose="020B0604020202020204" pitchFamily="34" charset="0"/>
                          <a:ea typeface="Roboto"/>
                          <a:cs typeface="Arial Narrow" panose="020B0604020202020204" pitchFamily="34" charset="0"/>
                          <a:sym typeface="Roboto"/>
                        </a:rPr>
                      </a:br>
                      <a:r>
                        <a:rPr lang="en" sz="2800" b="0" i="0" dirty="0">
                          <a:latin typeface="Arial Narrow" panose="020B0604020202020204" pitchFamily="34" charset="0"/>
                          <a:ea typeface="Roboto"/>
                          <a:cs typeface="Arial Narrow" panose="020B0604020202020204" pitchFamily="34" charset="0"/>
                          <a:sym typeface="Roboto"/>
                        </a:rPr>
                        <a:t>Custom Approach</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Clr>
                          <a:schemeClr val="dk1"/>
                        </a:buClr>
                        <a:buSzPts val="1100"/>
                        <a:buFont typeface="Arial"/>
                        <a:buNone/>
                      </a:pPr>
                      <a:r>
                        <a:rPr lang="en" sz="2800" b="0" i="0" dirty="0">
                          <a:latin typeface="Arial Narrow" panose="020B0604020202020204" pitchFamily="34" charset="0"/>
                          <a:ea typeface="Roboto"/>
                          <a:cs typeface="Arial Narrow" panose="020B0604020202020204" pitchFamily="34" charset="0"/>
                          <a:sym typeface="Roboto"/>
                        </a:rPr>
                        <a:t>Hiring managers who use AFCS TA get connected to top quality civilian talent quickly and more efficiently than other options. Unlike other hiring resources, such as </a:t>
                      </a:r>
                      <a:r>
                        <a:rPr lang="en" sz="2800" b="0" i="0" dirty="0" err="1">
                          <a:latin typeface="Arial Narrow" panose="020B0604020202020204" pitchFamily="34" charset="0"/>
                          <a:ea typeface="Roboto"/>
                          <a:cs typeface="Arial Narrow" panose="020B0604020202020204" pitchFamily="34" charset="0"/>
                          <a:sym typeface="Roboto"/>
                        </a:rPr>
                        <a:t>USAJobs.gov</a:t>
                      </a:r>
                      <a:r>
                        <a:rPr lang="en" sz="2800" b="0" i="0" dirty="0">
                          <a:latin typeface="Arial Narrow" panose="020B0604020202020204" pitchFamily="34" charset="0"/>
                          <a:ea typeface="Roboto"/>
                          <a:cs typeface="Arial Narrow" panose="020B0604020202020204" pitchFamily="34" charset="0"/>
                          <a:sym typeface="Roboto"/>
                        </a:rPr>
                        <a:t>, AFCS TA’s consultants create customized strategies to identify the best candidates for specific civilian roles. </a:t>
                      </a:r>
                      <a:endParaRPr sz="2800" b="0" i="0" dirty="0">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en-US" sz="1600" b="0" i="0" dirty="0">
                          <a:latin typeface="Arial Narrow" panose="020B0604020202020204" pitchFamily="34" charset="0"/>
                          <a:ea typeface="Roboto"/>
                          <a:cs typeface="Arial Narrow" panose="020B0604020202020204" pitchFamily="34" charset="0"/>
                          <a:sym typeface="Roboto"/>
                        </a:rPr>
                        <a:t> </a:t>
                      </a:r>
                      <a:endParaRPr sz="1600" b="0" i="0" dirty="0">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en" sz="2800" b="0" i="0" dirty="0">
                          <a:latin typeface="Arial Narrow" panose="020B0604020202020204" pitchFamily="34" charset="0"/>
                          <a:ea typeface="Roboto"/>
                          <a:cs typeface="Arial Narrow" panose="020B0604020202020204" pitchFamily="34" charset="0"/>
                          <a:sym typeface="Roboto"/>
                        </a:rPr>
                        <a:t>Hiring managers receive more higher-quality candidates with specialized skills and qualifications when they work with AFCS TA because their customized approach of targeted marketing techniques promotes their vacancies to a larger pool of hard-to-reach, civilian candidates. </a:t>
                      </a:r>
                      <a:endParaRPr sz="2800" b="0" i="0" dirty="0">
                        <a:latin typeface="Arial Narrow" panose="020B0604020202020204" pitchFamily="34" charset="0"/>
                        <a:ea typeface="Roboto Black"/>
                        <a:cs typeface="Arial Narrow" panose="020B0604020202020204" pitchFamily="34" charset="0"/>
                        <a:sym typeface="Roboto Black"/>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2395060">
                <a:tc>
                  <a:txBody>
                    <a:bodyPr/>
                    <a:lstStyle/>
                    <a:p>
                      <a:pPr marL="0" marR="0" lvl="0" indent="0" algn="ctr"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 In-house Expertise</a:t>
                      </a:r>
                      <a:endParaRPr sz="28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15000"/>
                        </a:lnSpc>
                        <a:spcBef>
                          <a:spcPts val="100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The AFCS TA team serves as the Air Force’s in-house hiring experts who use their deep recruiting expertise and broad knowledge of the current job market to attract and recruit more top quality candidates for vacant civilian positions. This in-house expertise improves efficiency, increases speed-to-hire, and reduces hiring costs for the Air Force. </a:t>
                      </a:r>
                      <a:endParaRPr sz="28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
        <p:nvSpPr>
          <p:cNvPr id="10" name="Shape 90">
            <a:extLst>
              <a:ext uri="{FF2B5EF4-FFF2-40B4-BE49-F238E27FC236}">
                <a16:creationId xmlns:a16="http://schemas.microsoft.com/office/drawing/2014/main" id="{9AB1102C-6924-6576-341F-A9C108A23234}"/>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Tree>
    <p:extLst>
      <p:ext uri="{BB962C8B-B14F-4D97-AF65-F5344CB8AC3E}">
        <p14:creationId xmlns:p14="http://schemas.microsoft.com/office/powerpoint/2010/main" val="31303780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21</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192750"/>
            <a:ext cx="1292501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Audience Specific Key Messages Cont.</a:t>
            </a:r>
          </a:p>
        </p:txBody>
      </p:sp>
      <p:sp>
        <p:nvSpPr>
          <p:cNvPr id="2" name="Google Shape;350;p52">
            <a:extLst>
              <a:ext uri="{FF2B5EF4-FFF2-40B4-BE49-F238E27FC236}">
                <a16:creationId xmlns:a16="http://schemas.microsoft.com/office/drawing/2014/main" id="{8CCD608B-873F-F287-8BAD-B1E9DAF173E4}"/>
              </a:ext>
            </a:extLst>
          </p:cNvPr>
          <p:cNvSpPr txBox="1"/>
          <p:nvPr/>
        </p:nvSpPr>
        <p:spPr>
          <a:xfrm>
            <a:off x="1803584" y="2253521"/>
            <a:ext cx="19714400" cy="956800"/>
          </a:xfrm>
          <a:prstGeom prst="rect">
            <a:avLst/>
          </a:prstGeom>
          <a:noFill/>
          <a:ln>
            <a:noFill/>
          </a:ln>
        </p:spPr>
        <p:txBody>
          <a:bodyPr spcFirstLastPara="1" wrap="square" lIns="243800" tIns="243800" rIns="243800" bIns="243800" anchor="t" anchorCtr="0">
            <a:noAutofit/>
          </a:bodyPr>
          <a:lstStyle/>
          <a:p>
            <a:pPr>
              <a:spcBef>
                <a:spcPts val="0"/>
              </a:spcBef>
            </a:pPr>
            <a:r>
              <a:rPr lang="en" sz="3200" dirty="0">
                <a:solidFill>
                  <a:schemeClr val="dk1"/>
                </a:solidFill>
                <a:latin typeface="Arial Narrow" panose="020B0604020202020204" pitchFamily="34" charset="0"/>
                <a:ea typeface="Roboto"/>
                <a:cs typeface="Arial Narrow" panose="020B0604020202020204" pitchFamily="34" charset="0"/>
                <a:sym typeface="Roboto"/>
              </a:rPr>
              <a:t>Audience: Senior Air Force Leadership</a:t>
            </a:r>
            <a:endParaRPr sz="3200" dirty="0">
              <a:solidFill>
                <a:schemeClr val="dk1"/>
              </a:solidFill>
              <a:latin typeface="Arial Narrow" panose="020B0604020202020204" pitchFamily="34" charset="0"/>
              <a:ea typeface="Roboto"/>
              <a:cs typeface="Arial Narrow" panose="020B0604020202020204" pitchFamily="34" charset="0"/>
              <a:sym typeface="Roboto"/>
            </a:endParaRPr>
          </a:p>
          <a:p>
            <a:pPr>
              <a:spcBef>
                <a:spcPts val="0"/>
              </a:spcBef>
            </a:pPr>
            <a:endParaRPr sz="4800" dirty="0"/>
          </a:p>
        </p:txBody>
      </p:sp>
      <p:graphicFrame>
        <p:nvGraphicFramePr>
          <p:cNvPr id="6" name="Google Shape;374;p55">
            <a:extLst>
              <a:ext uri="{FF2B5EF4-FFF2-40B4-BE49-F238E27FC236}">
                <a16:creationId xmlns:a16="http://schemas.microsoft.com/office/drawing/2014/main" id="{7F565517-E5F9-BFD9-FF56-3C5D09E21F09}"/>
              </a:ext>
            </a:extLst>
          </p:cNvPr>
          <p:cNvGraphicFramePr/>
          <p:nvPr>
            <p:extLst>
              <p:ext uri="{D42A27DB-BD31-4B8C-83A1-F6EECF244321}">
                <p14:modId xmlns:p14="http://schemas.microsoft.com/office/powerpoint/2010/main" val="2117613113"/>
              </p:ext>
            </p:extLst>
          </p:nvPr>
        </p:nvGraphicFramePr>
        <p:xfrm>
          <a:off x="2041762" y="3550643"/>
          <a:ext cx="18755521" cy="5002820"/>
        </p:xfrm>
        <a:graphic>
          <a:graphicData uri="http://schemas.openxmlformats.org/drawingml/2006/table">
            <a:tbl>
              <a:tblPr firstRow="1" bandRow="1">
                <a:noFill/>
              </a:tblPr>
              <a:tblGrid>
                <a:gridCol w="3671062">
                  <a:extLst>
                    <a:ext uri="{9D8B030D-6E8A-4147-A177-3AD203B41FA5}">
                      <a16:colId xmlns:a16="http://schemas.microsoft.com/office/drawing/2014/main" val="20000"/>
                    </a:ext>
                  </a:extLst>
                </a:gridCol>
                <a:gridCol w="15084459">
                  <a:extLst>
                    <a:ext uri="{9D8B030D-6E8A-4147-A177-3AD203B41FA5}">
                      <a16:colId xmlns:a16="http://schemas.microsoft.com/office/drawing/2014/main" val="20001"/>
                    </a:ext>
                  </a:extLst>
                </a:gridCol>
              </a:tblGrid>
              <a:tr h="749895">
                <a:tc>
                  <a:txBody>
                    <a:bodyPr/>
                    <a:lstStyle/>
                    <a:p>
                      <a:pPr marL="0" marR="0" lvl="0" indent="0" algn="ctr" rtl="0">
                        <a:lnSpc>
                          <a:spcPct val="100000"/>
                        </a:lnSpc>
                        <a:spcBef>
                          <a:spcPts val="0"/>
                        </a:spcBef>
                        <a:spcAft>
                          <a:spcPts val="0"/>
                        </a:spcAft>
                        <a:buClr>
                          <a:srgbClr val="000000"/>
                        </a:buClr>
                        <a:buSzPts val="700"/>
                        <a:buFont typeface="Arial"/>
                        <a:buNone/>
                      </a:pPr>
                      <a:r>
                        <a:rPr lang="en-US" sz="2800" b="1" i="0" dirty="0">
                          <a:solidFill>
                            <a:srgbClr val="FFFFFF"/>
                          </a:solidFill>
                          <a:latin typeface="Arial Narrow" panose="020B0604020202020204" pitchFamily="34" charset="0"/>
                          <a:ea typeface="Roboto"/>
                          <a:cs typeface="Arial Narrow" panose="020B0604020202020204" pitchFamily="34" charset="0"/>
                          <a:sym typeface="Roboto"/>
                        </a:rPr>
                        <a:t> Theme</a:t>
                      </a:r>
                      <a:endParaRPr lang="en-US"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en-US" sz="2800" b="1" i="0" dirty="0">
                          <a:solidFill>
                            <a:srgbClr val="FFFFFF"/>
                          </a:solidFill>
                          <a:latin typeface="Arial Narrow" panose="020B0604020202020204" pitchFamily="34" charset="0"/>
                          <a:ea typeface="Roboto"/>
                          <a:cs typeface="Arial Narrow" panose="020B0604020202020204" pitchFamily="34" charset="0"/>
                          <a:sym typeface="Roboto"/>
                        </a:rPr>
                        <a:t> Key Message</a:t>
                      </a:r>
                      <a:endParaRPr lang="en-US"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extLst>
                  <a:ext uri="{0D108BD9-81ED-4DB2-BD59-A6C34878D82A}">
                    <a16:rowId xmlns:a16="http://schemas.microsoft.com/office/drawing/2014/main" val="10000"/>
                  </a:ext>
                </a:extLst>
              </a:tr>
              <a:tr h="2126413">
                <a:tc>
                  <a:txBody>
                    <a:bodyPr/>
                    <a:lstStyle/>
                    <a:p>
                      <a:pPr marL="0" marR="0" lvl="0" indent="0" algn="ctr"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 Employer of Choice</a:t>
                      </a:r>
                      <a:endParaRPr sz="28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marR="0" lvl="0" indent="0" algn="l"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Using AFCS TA positions the Air Force as an “employer of choice.”</a:t>
                      </a:r>
                      <a:r>
                        <a:rPr lang="en" sz="2800" b="0" i="0" dirty="0">
                          <a:latin typeface="Arial Narrow" panose="020B0604020202020204" pitchFamily="34" charset="0"/>
                          <a:ea typeface="Roboto Black"/>
                          <a:cs typeface="Arial Narrow" panose="020B0604020202020204" pitchFamily="34" charset="0"/>
                          <a:sym typeface="Roboto Black"/>
                        </a:rPr>
                        <a:t> </a:t>
                      </a:r>
                      <a:r>
                        <a:rPr lang="en" sz="2800" b="0" i="0" dirty="0">
                          <a:latin typeface="Arial Narrow" panose="020B0604020202020204" pitchFamily="34" charset="0"/>
                          <a:ea typeface="Roboto"/>
                          <a:cs typeface="Arial Narrow" panose="020B0604020202020204" pitchFamily="34" charset="0"/>
                          <a:sym typeface="Roboto"/>
                        </a:rPr>
                        <a:t>Their modern tools, resources, and outreach techniques present the Air Force as a progressive and competitive employer for top civilian talent. </a:t>
                      </a:r>
                      <a:endParaRPr sz="28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126512">
                <a:tc>
                  <a:txBody>
                    <a:bodyPr/>
                    <a:lstStyle/>
                    <a:p>
                      <a:pPr marL="0" marR="0" lvl="0" indent="0" algn="ctr"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Competitiveness</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marR="0" lvl="0" indent="0" algn="l" rtl="0">
                        <a:lnSpc>
                          <a:spcPct val="115000"/>
                        </a:lnSpc>
                        <a:spcBef>
                          <a:spcPts val="0"/>
                        </a:spcBef>
                        <a:spcAft>
                          <a:spcPts val="0"/>
                        </a:spcAft>
                        <a:buNone/>
                      </a:pPr>
                      <a:r>
                        <a:rPr lang="en" sz="2800" b="0" i="0" dirty="0">
                          <a:latin typeface="Arial Narrow" panose="020B0604020202020204" pitchFamily="34" charset="0"/>
                          <a:ea typeface="Roboto"/>
                          <a:cs typeface="Arial Narrow" panose="020B0604020202020204" pitchFamily="34" charset="0"/>
                          <a:sym typeface="Roboto"/>
                        </a:rPr>
                        <a:t>AFCS TA makes the Air Force more competitive when positioned against other potential employers by creating a more skilled workforce and a robust civilian talent pipeline.</a:t>
                      </a:r>
                      <a:endParaRPr sz="28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10" name="Shape 90">
            <a:extLst>
              <a:ext uri="{FF2B5EF4-FFF2-40B4-BE49-F238E27FC236}">
                <a16:creationId xmlns:a16="http://schemas.microsoft.com/office/drawing/2014/main" id="{44E2DED0-A9A0-80C0-97C3-D1F66870B7A7}"/>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Tree>
    <p:extLst>
      <p:ext uri="{BB962C8B-B14F-4D97-AF65-F5344CB8AC3E}">
        <p14:creationId xmlns:p14="http://schemas.microsoft.com/office/powerpoint/2010/main" val="21284645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22</a:t>
            </a:fld>
            <a:endParaRPr lang="en-US" sz="1800" dirty="0">
              <a:solidFill>
                <a:schemeClr val="bg1"/>
              </a:solidFill>
            </a:endParaRPr>
          </a:p>
        </p:txBody>
      </p:sp>
      <p:sp>
        <p:nvSpPr>
          <p:cNvPr id="8" name="Shape 90">
            <a:extLst>
              <a:ext uri="{FF2B5EF4-FFF2-40B4-BE49-F238E27FC236}">
                <a16:creationId xmlns:a16="http://schemas.microsoft.com/office/drawing/2014/main" id="{81F43CFE-3AA4-CCF4-CF13-535E96D8AD8A}"/>
              </a:ext>
            </a:extLst>
          </p:cNvPr>
          <p:cNvSpPr txBox="1"/>
          <p:nvPr/>
        </p:nvSpPr>
        <p:spPr>
          <a:xfrm>
            <a:off x="2041762" y="1192750"/>
            <a:ext cx="1292501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Audience Specific Key Messages Cont.</a:t>
            </a:r>
          </a:p>
        </p:txBody>
      </p:sp>
      <p:sp>
        <p:nvSpPr>
          <p:cNvPr id="2" name="Google Shape;350;p52">
            <a:extLst>
              <a:ext uri="{FF2B5EF4-FFF2-40B4-BE49-F238E27FC236}">
                <a16:creationId xmlns:a16="http://schemas.microsoft.com/office/drawing/2014/main" id="{8CCD608B-873F-F287-8BAD-B1E9DAF173E4}"/>
              </a:ext>
            </a:extLst>
          </p:cNvPr>
          <p:cNvSpPr txBox="1"/>
          <p:nvPr/>
        </p:nvSpPr>
        <p:spPr>
          <a:xfrm>
            <a:off x="1803584" y="2253521"/>
            <a:ext cx="19714400" cy="956800"/>
          </a:xfrm>
          <a:prstGeom prst="rect">
            <a:avLst/>
          </a:prstGeom>
          <a:noFill/>
          <a:ln>
            <a:noFill/>
          </a:ln>
        </p:spPr>
        <p:txBody>
          <a:bodyPr spcFirstLastPara="1" wrap="square" lIns="243800" tIns="243800" rIns="243800" bIns="243800" anchor="t" anchorCtr="0">
            <a:noAutofit/>
          </a:bodyPr>
          <a:lstStyle/>
          <a:p>
            <a:pPr>
              <a:spcBef>
                <a:spcPts val="0"/>
              </a:spcBef>
            </a:pPr>
            <a:r>
              <a:rPr lang="en-US" sz="3200" dirty="0">
                <a:solidFill>
                  <a:schemeClr val="dk1"/>
                </a:solidFill>
                <a:latin typeface="Arial Narrow" panose="020B0604020202020204" pitchFamily="34" charset="0"/>
                <a:ea typeface="Roboto"/>
                <a:cs typeface="Arial Narrow" panose="020B0604020202020204" pitchFamily="34" charset="0"/>
                <a:sym typeface="Roboto"/>
              </a:rPr>
              <a:t>Audience: Air Force Hiring Managers who have used AFCS TA in the past</a:t>
            </a:r>
          </a:p>
          <a:p>
            <a:pPr>
              <a:spcBef>
                <a:spcPts val="0"/>
              </a:spcBef>
            </a:pPr>
            <a:endParaRPr sz="4800" dirty="0"/>
          </a:p>
        </p:txBody>
      </p:sp>
      <p:graphicFrame>
        <p:nvGraphicFramePr>
          <p:cNvPr id="5" name="Google Shape;381;p56">
            <a:extLst>
              <a:ext uri="{FF2B5EF4-FFF2-40B4-BE49-F238E27FC236}">
                <a16:creationId xmlns:a16="http://schemas.microsoft.com/office/drawing/2014/main" id="{505751C4-3A87-E211-3ECD-39A17F8E4C14}"/>
              </a:ext>
            </a:extLst>
          </p:cNvPr>
          <p:cNvGraphicFramePr/>
          <p:nvPr>
            <p:extLst>
              <p:ext uri="{D42A27DB-BD31-4B8C-83A1-F6EECF244321}">
                <p14:modId xmlns:p14="http://schemas.microsoft.com/office/powerpoint/2010/main" val="3341986122"/>
              </p:ext>
            </p:extLst>
          </p:nvPr>
        </p:nvGraphicFramePr>
        <p:xfrm>
          <a:off x="2041761" y="3550644"/>
          <a:ext cx="21137215" cy="8160841"/>
        </p:xfrm>
        <a:graphic>
          <a:graphicData uri="http://schemas.openxmlformats.org/drawingml/2006/table">
            <a:tbl>
              <a:tblPr firstRow="1" bandRow="1">
                <a:noFill/>
              </a:tblPr>
              <a:tblGrid>
                <a:gridCol w="2726079">
                  <a:extLst>
                    <a:ext uri="{9D8B030D-6E8A-4147-A177-3AD203B41FA5}">
                      <a16:colId xmlns:a16="http://schemas.microsoft.com/office/drawing/2014/main" val="20000"/>
                    </a:ext>
                  </a:extLst>
                </a:gridCol>
                <a:gridCol w="18411136">
                  <a:extLst>
                    <a:ext uri="{9D8B030D-6E8A-4147-A177-3AD203B41FA5}">
                      <a16:colId xmlns:a16="http://schemas.microsoft.com/office/drawing/2014/main" val="20001"/>
                    </a:ext>
                  </a:extLst>
                </a:gridCol>
              </a:tblGrid>
              <a:tr h="686018">
                <a:tc>
                  <a:txBody>
                    <a:bodyPr/>
                    <a:lstStyle/>
                    <a:p>
                      <a:pPr marL="0" marR="250165" lvl="0" indent="0" algn="ctr" rtl="0">
                        <a:lnSpc>
                          <a:spcPct val="100000"/>
                        </a:lnSpc>
                        <a:spcBef>
                          <a:spcPts val="0"/>
                        </a:spcBef>
                        <a:spcAft>
                          <a:spcPts val="0"/>
                        </a:spcAft>
                        <a:buClr>
                          <a:srgbClr val="000000"/>
                        </a:buClr>
                        <a:buSzPts val="700"/>
                        <a:buFont typeface="Arial"/>
                        <a:buNone/>
                      </a:pPr>
                      <a:r>
                        <a:rPr lang="en-US" sz="3200" b="1" i="0" dirty="0">
                          <a:solidFill>
                            <a:srgbClr val="FFFFFF"/>
                          </a:solidFill>
                          <a:latin typeface="Arial Narrow" panose="020B0604020202020204" pitchFamily="34" charset="0"/>
                          <a:ea typeface="Roboto"/>
                          <a:cs typeface="Arial Narrow" panose="020B0604020202020204" pitchFamily="34" charset="0"/>
                          <a:sym typeface="Roboto"/>
                        </a:rPr>
                        <a:t> Theme</a:t>
                      </a:r>
                      <a:endParaRPr lang="en-US" sz="3200" b="1"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en-US" sz="3200" b="1" i="0" dirty="0">
                          <a:solidFill>
                            <a:srgbClr val="FFFFFF"/>
                          </a:solidFill>
                          <a:latin typeface="Arial Narrow" panose="020B0604020202020204" pitchFamily="34" charset="0"/>
                          <a:ea typeface="Roboto"/>
                          <a:cs typeface="Arial Narrow" panose="020B0604020202020204" pitchFamily="34" charset="0"/>
                          <a:sym typeface="Roboto"/>
                        </a:rPr>
                        <a:t>Key Message</a:t>
                      </a:r>
                      <a:r>
                        <a:rPr lang="en-US" sz="3200" b="1" i="0" u="none" strike="noStrike" cap="none" dirty="0">
                          <a:solidFill>
                            <a:srgbClr val="FFFFFF"/>
                          </a:solidFill>
                          <a:latin typeface="Arial Narrow" panose="020B0604020202020204" pitchFamily="34" charset="0"/>
                          <a:ea typeface="Roboto"/>
                          <a:cs typeface="Arial Narrow" panose="020B0604020202020204" pitchFamily="34" charset="0"/>
                          <a:sym typeface="Roboto"/>
                        </a:rPr>
                        <a:t> </a:t>
                      </a:r>
                    </a:p>
                  </a:txBody>
                  <a:tcPr marL="243867" marR="243867" marT="121933" marB="121933" anchor="ctr">
                    <a:lnB w="12700" cap="flat" cmpd="sng">
                      <a:solidFill>
                        <a:schemeClr val="lt1"/>
                      </a:solidFill>
                      <a:prstDash val="solid"/>
                      <a:round/>
                      <a:headEnd type="none" w="sm" len="sm"/>
                      <a:tailEnd type="none" w="sm" len="sm"/>
                    </a:lnB>
                    <a:solidFill>
                      <a:srgbClr val="1255CC"/>
                    </a:solidFill>
                  </a:tcPr>
                </a:tc>
                <a:extLst>
                  <a:ext uri="{0D108BD9-81ED-4DB2-BD59-A6C34878D82A}">
                    <a16:rowId xmlns:a16="http://schemas.microsoft.com/office/drawing/2014/main" val="10000"/>
                  </a:ext>
                </a:extLst>
              </a:tr>
              <a:tr h="1905959">
                <a:tc>
                  <a:txBody>
                    <a:bodyPr/>
                    <a:lstStyle/>
                    <a:p>
                      <a:pPr marL="0" marR="0" lvl="0" indent="0" algn="ctr" rtl="0">
                        <a:lnSpc>
                          <a:spcPct val="100000"/>
                        </a:lnSpc>
                        <a:spcBef>
                          <a:spcPts val="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Mission Support</a:t>
                      </a:r>
                      <a:endParaRPr sz="32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00000"/>
                        </a:lnSpc>
                        <a:spcBef>
                          <a:spcPts val="100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AFCS TA significantly improves AF’s ability to identify, select, and hire top civilian talent, which is crucial to strengthening total force readiness and advancing the AF’s mission. By hiring the best people, we create a strong, competitive workforce that can support the AF’s mission more effectively and efficiently.  </a:t>
                      </a:r>
                      <a:endParaRPr sz="3200" b="0" i="0" dirty="0">
                        <a:solidFill>
                          <a:srgbClr val="1D1C1D"/>
                        </a:solidFill>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424763">
                <a:tc>
                  <a:txBody>
                    <a:bodyPr/>
                    <a:lstStyle/>
                    <a:p>
                      <a:pPr marL="0" marR="0" lvl="0" indent="0" algn="ctr" rtl="0">
                        <a:lnSpc>
                          <a:spcPct val="100000"/>
                        </a:lnSpc>
                        <a:spcBef>
                          <a:spcPts val="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Differentiator</a:t>
                      </a:r>
                      <a:endParaRPr sz="32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00000"/>
                        </a:lnSpc>
                        <a:spcBef>
                          <a:spcPts val="0"/>
                        </a:spcBef>
                        <a:spcAft>
                          <a:spcPts val="400"/>
                        </a:spcAft>
                        <a:buNone/>
                      </a:pPr>
                      <a:r>
                        <a:rPr lang="en" sz="3200" b="0" i="0" dirty="0">
                          <a:latin typeface="Arial Narrow" panose="020B0604020202020204" pitchFamily="34" charset="0"/>
                          <a:ea typeface="Roboto"/>
                          <a:cs typeface="Arial Narrow" panose="020B0604020202020204" pitchFamily="34" charset="0"/>
                          <a:sym typeface="Roboto"/>
                        </a:rPr>
                        <a:t>TA’s custom approach is unique.</a:t>
                      </a:r>
                      <a:r>
                        <a:rPr lang="en" sz="3200" b="0" i="0" dirty="0">
                          <a:latin typeface="Arial Narrow" panose="020B0604020202020204" pitchFamily="34" charset="0"/>
                          <a:ea typeface="Roboto Black"/>
                          <a:cs typeface="Arial Narrow" panose="020B0604020202020204" pitchFamily="34" charset="0"/>
                          <a:sym typeface="Roboto Black"/>
                        </a:rPr>
                        <a:t> </a:t>
                      </a:r>
                      <a:r>
                        <a:rPr lang="en" sz="3200" b="0" i="0" dirty="0">
                          <a:latin typeface="Arial Narrow" panose="020B0604020202020204" pitchFamily="34" charset="0"/>
                          <a:ea typeface="Roboto"/>
                          <a:cs typeface="Arial Narrow" panose="020B0604020202020204" pitchFamily="34" charset="0"/>
                          <a:sym typeface="Roboto"/>
                        </a:rPr>
                        <a:t>Unlike other hiring resources, such as </a:t>
                      </a:r>
                      <a:r>
                        <a:rPr lang="en" sz="3200" b="0" i="0" dirty="0" err="1">
                          <a:latin typeface="Arial Narrow" panose="020B0604020202020204" pitchFamily="34" charset="0"/>
                          <a:ea typeface="Roboto"/>
                          <a:cs typeface="Arial Narrow" panose="020B0604020202020204" pitchFamily="34" charset="0"/>
                          <a:sym typeface="Roboto"/>
                        </a:rPr>
                        <a:t>USAJobs.gov</a:t>
                      </a:r>
                      <a:r>
                        <a:rPr lang="en" sz="3200" b="0" i="0" dirty="0">
                          <a:latin typeface="Arial Narrow" panose="020B0604020202020204" pitchFamily="34" charset="0"/>
                          <a:ea typeface="Roboto"/>
                          <a:cs typeface="Arial Narrow" panose="020B0604020202020204" pitchFamily="34" charset="0"/>
                          <a:sym typeface="Roboto"/>
                        </a:rPr>
                        <a:t>, TA recruiting consultants work one-on-one with hiring managers, creating a customized experience that is responsive to each hiring manager’s needs. </a:t>
                      </a:r>
                      <a:endParaRPr sz="32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3000553">
                <a:tc>
                  <a:txBody>
                    <a:bodyPr/>
                    <a:lstStyle/>
                    <a:p>
                      <a:pPr marL="0" marR="0" lvl="0" indent="0" algn="ctr" rtl="0">
                        <a:lnSpc>
                          <a:spcPct val="100000"/>
                        </a:lnSpc>
                        <a:spcBef>
                          <a:spcPts val="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Benefits &amp; Results</a:t>
                      </a:r>
                      <a:endParaRPr sz="32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AFCS TA can save hiring managers time and resources. The AFCS TA team of professional recruiting consultants simplify and streamline the hiring process. </a:t>
                      </a:r>
                      <a:r>
                        <a:rPr lang="en" sz="3200" b="0" i="0" dirty="0">
                          <a:highlight>
                            <a:srgbClr val="FFFF00"/>
                          </a:highlight>
                          <a:latin typeface="Arial Narrow" panose="020B0604020202020204" pitchFamily="34" charset="0"/>
                          <a:ea typeface="Roboto"/>
                          <a:cs typeface="Arial Narrow" panose="020B0604020202020204" pitchFamily="34" charset="0"/>
                          <a:sym typeface="Roboto"/>
                        </a:rPr>
                        <a:t> </a:t>
                      </a:r>
                    </a:p>
                    <a:p>
                      <a:pPr marL="0" marR="0" lvl="0" indent="0" algn="l" rtl="0">
                        <a:lnSpc>
                          <a:spcPct val="100000"/>
                        </a:lnSpc>
                        <a:spcBef>
                          <a:spcPts val="0"/>
                        </a:spcBef>
                        <a:spcAft>
                          <a:spcPts val="0"/>
                        </a:spcAft>
                        <a:buNone/>
                      </a:pPr>
                      <a:r>
                        <a:rPr lang="en-US" sz="1600" b="0" i="0" dirty="0">
                          <a:latin typeface="Arial Narrow" panose="020B0604020202020204" pitchFamily="34" charset="0"/>
                          <a:ea typeface="Roboto Black"/>
                          <a:cs typeface="Arial Narrow" panose="020B0604020202020204" pitchFamily="34" charset="0"/>
                          <a:sym typeface="Roboto Black"/>
                        </a:rPr>
                        <a:t> </a:t>
                      </a:r>
                      <a:endParaRPr sz="1600" b="0" i="0" dirty="0">
                        <a:latin typeface="Arial Narrow" panose="020B0604020202020204" pitchFamily="34" charset="0"/>
                        <a:ea typeface="Roboto Black"/>
                        <a:cs typeface="Arial Narrow" panose="020B0604020202020204" pitchFamily="34" charset="0"/>
                        <a:sym typeface="Roboto Black"/>
                      </a:endParaRPr>
                    </a:p>
                    <a:p>
                      <a:pPr marL="0" lvl="0" indent="0" algn="l" rtl="0">
                        <a:lnSpc>
                          <a:spcPct val="100000"/>
                        </a:lnSpc>
                        <a:spcBef>
                          <a:spcPts val="400"/>
                        </a:spcBef>
                        <a:spcAft>
                          <a:spcPts val="0"/>
                        </a:spcAft>
                        <a:buNone/>
                      </a:pPr>
                      <a:r>
                        <a:rPr lang="en" sz="3200" b="0" i="0" dirty="0">
                          <a:latin typeface="Arial Narrow" panose="020B0604020202020204" pitchFamily="34" charset="0"/>
                          <a:ea typeface="Roboto Medium"/>
                          <a:cs typeface="Arial Narrow" panose="020B0604020202020204" pitchFamily="34" charset="0"/>
                          <a:sym typeface="Roboto Medium"/>
                        </a:rPr>
                        <a:t>Hiring managers receive more higher-quality candidates with specialized skills and qualifications when they work with AFCS TA</a:t>
                      </a:r>
                      <a:r>
                        <a:rPr lang="en" sz="3200" b="0" i="0" dirty="0">
                          <a:latin typeface="Arial Narrow" panose="020B0604020202020204" pitchFamily="34" charset="0"/>
                          <a:ea typeface="Roboto"/>
                          <a:cs typeface="Arial Narrow" panose="020B0604020202020204" pitchFamily="34" charset="0"/>
                          <a:sym typeface="Roboto"/>
                        </a:rPr>
                        <a:t> because their customized approach of targeted marketing techniques promotes their vacancies to a larger pool of hard-to-reach civilian candidates.</a:t>
                      </a:r>
                      <a:endParaRPr sz="32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098020">
                <a:tc>
                  <a:txBody>
                    <a:bodyPr/>
                    <a:lstStyle/>
                    <a:p>
                      <a:pPr marL="0" marR="0" lvl="0" indent="0" algn="ctr" rtl="0">
                        <a:lnSpc>
                          <a:spcPct val="100000"/>
                        </a:lnSpc>
                        <a:spcBef>
                          <a:spcPts val="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DHA</a:t>
                      </a:r>
                      <a:endParaRPr sz="32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tc>
                  <a:txBody>
                    <a:bodyPr/>
                    <a:lstStyle/>
                    <a:p>
                      <a:pPr marL="0" lvl="0" indent="0" algn="l" rtl="0">
                        <a:lnSpc>
                          <a:spcPct val="100000"/>
                        </a:lnSpc>
                        <a:spcBef>
                          <a:spcPts val="1000"/>
                        </a:spcBef>
                        <a:spcAft>
                          <a:spcPts val="0"/>
                        </a:spcAft>
                        <a:buNone/>
                      </a:pPr>
                      <a:r>
                        <a:rPr lang="en" sz="3200" b="0" i="0" dirty="0">
                          <a:latin typeface="Arial Narrow" panose="020B0604020202020204" pitchFamily="34" charset="0"/>
                          <a:ea typeface="Roboto"/>
                          <a:cs typeface="Arial Narrow" panose="020B0604020202020204" pitchFamily="34" charset="0"/>
                          <a:sym typeface="Roboto"/>
                        </a:rPr>
                        <a:t>AFCS TA can help your colleagues determine how and when to use DHA as a tool to speed the hiring process. </a:t>
                      </a:r>
                      <a:endParaRPr sz="3200" b="0" i="0" dirty="0">
                        <a:latin typeface="Arial Narrow" panose="020B0604020202020204" pitchFamily="34" charset="0"/>
                        <a:ea typeface="Roboto"/>
                        <a:cs typeface="Arial Narrow" panose="020B0604020202020204" pitchFamily="34" charset="0"/>
                        <a:sym typeface="Roboto"/>
                      </a:endParaRPr>
                    </a:p>
                  </a:txBody>
                  <a:tcPr marL="243867" marR="243867" marT="121933" marB="121933"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
        <p:nvSpPr>
          <p:cNvPr id="10" name="Shape 90">
            <a:extLst>
              <a:ext uri="{FF2B5EF4-FFF2-40B4-BE49-F238E27FC236}">
                <a16:creationId xmlns:a16="http://schemas.microsoft.com/office/drawing/2014/main" id="{0CA8288E-8BD7-20D1-7282-11E6239A1BA1}"/>
              </a:ext>
            </a:extLst>
          </p:cNvPr>
          <p:cNvSpPr txBox="1"/>
          <p:nvPr/>
        </p:nvSpPr>
        <p:spPr>
          <a:xfrm>
            <a:off x="869919" y="12312715"/>
            <a:ext cx="4240023" cy="674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Tangible Brand Components</a:t>
            </a:r>
          </a:p>
        </p:txBody>
      </p:sp>
    </p:spTree>
    <p:extLst>
      <p:ext uri="{BB962C8B-B14F-4D97-AF65-F5344CB8AC3E}">
        <p14:creationId xmlns:p14="http://schemas.microsoft.com/office/powerpoint/2010/main" val="385337408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A5D85E-3AF3-E549-EB97-CCC92FD04BF1}"/>
              </a:ext>
            </a:extLst>
          </p:cNvPr>
          <p:cNvPicPr>
            <a:picLocks noChangeAspect="1"/>
          </p:cNvPicPr>
          <p:nvPr/>
        </p:nvPicPr>
        <p:blipFill rotWithShape="1">
          <a:blip r:embed="rId3">
            <a:extLst>
              <a:ext uri="{28A0092B-C50C-407E-A947-70E740481C1C}">
                <a14:useLocalDpi xmlns:a14="http://schemas.microsoft.com/office/drawing/2010/main" val="0"/>
              </a:ext>
            </a:extLst>
          </a:blip>
          <a:srcRect l="1891" t="27172" r="1891" b="-1"/>
          <a:stretch/>
        </p:blipFill>
        <p:spPr>
          <a:xfrm>
            <a:off x="0" y="0"/>
            <a:ext cx="24384000" cy="13716000"/>
          </a:xfrm>
          <a:prstGeom prst="rect">
            <a:avLst/>
          </a:prstGeom>
        </p:spPr>
      </p:pic>
      <p:pic>
        <p:nvPicPr>
          <p:cNvPr id="4" name="Picture 3">
            <a:extLst>
              <a:ext uri="{FF2B5EF4-FFF2-40B4-BE49-F238E27FC236}">
                <a16:creationId xmlns:a16="http://schemas.microsoft.com/office/drawing/2014/main" id="{48E5A7B0-7B21-2719-3122-C9919ECF53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42272" y="10752923"/>
            <a:ext cx="3099456" cy="1804418"/>
          </a:xfrm>
          <a:prstGeom prst="rect">
            <a:avLst/>
          </a:prstGeom>
        </p:spPr>
      </p:pic>
      <p:sp>
        <p:nvSpPr>
          <p:cNvPr id="3" name="Shape 90">
            <a:extLst>
              <a:ext uri="{FF2B5EF4-FFF2-40B4-BE49-F238E27FC236}">
                <a16:creationId xmlns:a16="http://schemas.microsoft.com/office/drawing/2014/main" id="{FC87AD00-4782-E1D0-FE93-0C8D94D627E9}"/>
              </a:ext>
            </a:extLst>
          </p:cNvPr>
          <p:cNvSpPr txBox="1"/>
          <p:nvPr/>
        </p:nvSpPr>
        <p:spPr>
          <a:xfrm>
            <a:off x="7322288" y="3935360"/>
            <a:ext cx="9739424" cy="3390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30800"/>
              </a:lnSpc>
              <a:spcBef>
                <a:spcPts val="0"/>
              </a:spcBef>
              <a:defRPr sz="14000" spc="0">
                <a:solidFill>
                  <a:srgbClr val="F4F4F4"/>
                </a:solidFill>
              </a:defRPr>
            </a:lvl1pPr>
          </a:lstStyle>
          <a:p>
            <a:pPr algn="ctr"/>
            <a:r>
              <a:rPr lang="en-US" sz="12000" b="1" dirty="0">
                <a:latin typeface="Arial Narrow" panose="020B0604020202020204" pitchFamily="34" charset="0"/>
                <a:cs typeface="Arial Narrow" panose="020B0604020202020204" pitchFamily="34" charset="0"/>
              </a:rPr>
              <a:t>Thank You</a:t>
            </a:r>
            <a:endParaRPr sz="120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462063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hape 90">
            <a:extLst>
              <a:ext uri="{FF2B5EF4-FFF2-40B4-BE49-F238E27FC236}">
                <a16:creationId xmlns:a16="http://schemas.microsoft.com/office/drawing/2014/main" id="{701EEBEC-C7D4-697D-FFDF-A9FCD10CBC64}"/>
              </a:ext>
            </a:extLst>
          </p:cNvPr>
          <p:cNvSpPr txBox="1"/>
          <p:nvPr/>
        </p:nvSpPr>
        <p:spPr>
          <a:xfrm>
            <a:off x="2041762" y="2361139"/>
            <a:ext cx="721351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About This Document</a:t>
            </a:r>
          </a:p>
        </p:txBody>
      </p:sp>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3</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12" name="Google Shape;177;p37">
            <a:extLst>
              <a:ext uri="{FF2B5EF4-FFF2-40B4-BE49-F238E27FC236}">
                <a16:creationId xmlns:a16="http://schemas.microsoft.com/office/drawing/2014/main" id="{51331A1E-EC8F-B2C4-C477-8442F9738B61}"/>
              </a:ext>
            </a:extLst>
          </p:cNvPr>
          <p:cNvSpPr txBox="1"/>
          <p:nvPr/>
        </p:nvSpPr>
        <p:spPr>
          <a:xfrm>
            <a:off x="1971392" y="4149361"/>
            <a:ext cx="18145407" cy="7390795"/>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600" b="1" dirty="0">
                <a:solidFill>
                  <a:srgbClr val="00529C"/>
                </a:solidFill>
                <a:highlight>
                  <a:srgbClr val="FFFFFF"/>
                </a:highlight>
                <a:latin typeface="Arial Narrow" panose="020B0604020202020204" pitchFamily="34" charset="0"/>
                <a:ea typeface="Roboto Medium"/>
                <a:cs typeface="Arial Narrow" panose="020B0604020202020204" pitchFamily="34" charset="0"/>
                <a:sym typeface="Roboto Medium"/>
              </a:rPr>
              <a:t>A brand strategy is a framework that defines and guides how organizations</a:t>
            </a:r>
            <a:br>
              <a:rPr lang="en" sz="3600" b="1" dirty="0">
                <a:solidFill>
                  <a:srgbClr val="00529C"/>
                </a:solidFill>
                <a:highlight>
                  <a:srgbClr val="FFFFFF"/>
                </a:highlight>
                <a:latin typeface="Arial Narrow" panose="020B0604020202020204" pitchFamily="34" charset="0"/>
                <a:ea typeface="Roboto Medium"/>
                <a:cs typeface="Arial Narrow" panose="020B0604020202020204" pitchFamily="34" charset="0"/>
                <a:sym typeface="Roboto Medium"/>
              </a:rPr>
            </a:br>
            <a:r>
              <a:rPr lang="en" sz="3600" b="1" dirty="0">
                <a:solidFill>
                  <a:srgbClr val="00529C"/>
                </a:solidFill>
                <a:highlight>
                  <a:srgbClr val="FFFFFF"/>
                </a:highlight>
                <a:latin typeface="Arial Narrow" panose="020B0604020202020204" pitchFamily="34" charset="0"/>
                <a:ea typeface="Roboto Medium"/>
                <a:cs typeface="Arial Narrow" panose="020B0604020202020204" pitchFamily="34" charset="0"/>
                <a:sym typeface="Roboto Medium"/>
              </a:rPr>
              <a:t>present themselves to customers and stand out among competitors. </a:t>
            </a:r>
            <a:endParaRPr sz="3600" b="1" dirty="0">
              <a:solidFill>
                <a:srgbClr val="00529C"/>
              </a:solidFill>
              <a:highlight>
                <a:srgbClr val="FFFFFF"/>
              </a:highlight>
              <a:latin typeface="Arial Narrow" panose="020B0604020202020204" pitchFamily="34" charset="0"/>
              <a:ea typeface="Roboto Medium"/>
              <a:cs typeface="Arial Narrow" panose="020B0604020202020204" pitchFamily="34" charset="0"/>
              <a:sym typeface="Roboto Medium"/>
            </a:endParaRPr>
          </a:p>
          <a:p>
            <a:pPr marL="0" lvl="0" indent="0" algn="l" rtl="0">
              <a:lnSpc>
                <a:spcPct val="100000"/>
              </a:lnSpc>
              <a:spcBef>
                <a:spcPts val="0"/>
              </a:spcBef>
              <a:spcAft>
                <a:spcPts val="0"/>
              </a:spcAft>
              <a:buNone/>
            </a:pP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a:buNone/>
            </a:pPr>
            <a:r>
              <a:rPr lang="en"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rPr>
              <a:t>This brand strategy includes a combination of intangible and tangible brand components such as the brand's purpose, role, culture, identity, and value; its promise to its customers; and how these components are communicated visually and in written form. </a:t>
            </a:r>
          </a:p>
          <a:p>
            <a:pPr marL="0" lvl="0" indent="0" algn="l" rtl="0">
              <a:lnSpc>
                <a:spcPct val="100000"/>
              </a:lnSpc>
              <a:spcBef>
                <a:spcPts val="0"/>
              </a:spcBef>
              <a:spcAft>
                <a:spcPts val="0"/>
              </a:spcAft>
              <a:buClr>
                <a:schemeClr val="dk1"/>
              </a:buClr>
              <a:buSzPts val="1100"/>
              <a:buFont typeface="Arial"/>
              <a:buNone/>
            </a:pP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00000"/>
              </a:lnSpc>
              <a:spcBef>
                <a:spcPts val="0"/>
              </a:spcBef>
              <a:spcAft>
                <a:spcPts val="0"/>
              </a:spcAft>
              <a:buNone/>
            </a:pPr>
            <a:r>
              <a:rPr lang="en"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rPr>
              <a:t>This strategy was developed based on client and market research. The consistent application of the brand components in this document can help improve client loyalty, drive brand awareness of AFCS TA, build repeat business, and inspire word-of-mouth referrals. </a:t>
            </a: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00000"/>
              </a:lnSpc>
              <a:spcBef>
                <a:spcPts val="0"/>
              </a:spcBef>
              <a:spcAft>
                <a:spcPts val="0"/>
              </a:spcAft>
              <a:buNone/>
            </a:pP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a:buNone/>
            </a:pPr>
            <a:r>
              <a:rPr lang="en"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rPr>
              <a:t>Uses: Development of outreach strategies, tactics, and messages; employee training and onboarding; and briefings to all audiences who interact with AFCS TA.  </a:t>
            </a:r>
            <a:endParaRPr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50000"/>
              </a:lnSpc>
              <a:spcBef>
                <a:spcPts val="0"/>
              </a:spcBef>
              <a:spcAft>
                <a:spcPts val="0"/>
              </a:spcAft>
              <a:buClr>
                <a:schemeClr val="dk1"/>
              </a:buClr>
              <a:buSzPts val="1100"/>
              <a:buFont typeface="Arial"/>
              <a:buNone/>
            </a:pPr>
            <a:endParaRPr sz="1200" dirty="0">
              <a:solidFill>
                <a:schemeClr val="dk2"/>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endParaRPr sz="1800" dirty="0">
              <a:solidFill>
                <a:schemeClr val="dk2"/>
              </a:solidFill>
            </a:endParaRPr>
          </a:p>
        </p:txBody>
      </p:sp>
    </p:spTree>
    <p:extLst>
      <p:ext uri="{BB962C8B-B14F-4D97-AF65-F5344CB8AC3E}">
        <p14:creationId xmlns:p14="http://schemas.microsoft.com/office/powerpoint/2010/main" val="28510051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29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B9D107-86B6-9002-5254-890E66F89E30}"/>
              </a:ext>
            </a:extLst>
          </p:cNvPr>
          <p:cNvPicPr>
            <a:picLocks noChangeAspect="1"/>
          </p:cNvPicPr>
          <p:nvPr/>
        </p:nvPicPr>
        <p:blipFill rotWithShape="1">
          <a:blip r:embed="rId2">
            <a:extLst>
              <a:ext uri="{28A0092B-C50C-407E-A947-70E740481C1C}">
                <a14:useLocalDpi xmlns:a14="http://schemas.microsoft.com/office/drawing/2010/main" val="0"/>
              </a:ext>
            </a:extLst>
          </a:blip>
          <a:srcRect l="16081" t="-709" r="1179"/>
          <a:stretch/>
        </p:blipFill>
        <p:spPr>
          <a:xfrm>
            <a:off x="1" y="-148856"/>
            <a:ext cx="24383999" cy="13864856"/>
          </a:xfrm>
          <a:prstGeom prst="rect">
            <a:avLst/>
          </a:prstGeom>
        </p:spPr>
      </p:pic>
      <p:sp>
        <p:nvSpPr>
          <p:cNvPr id="13" name="Content Placeholder 9">
            <a:extLst>
              <a:ext uri="{FF2B5EF4-FFF2-40B4-BE49-F238E27FC236}">
                <a16:creationId xmlns:a16="http://schemas.microsoft.com/office/drawing/2014/main" id="{2DC38195-5E0B-F1EC-B90F-2651B14937DC}"/>
              </a:ext>
            </a:extLst>
          </p:cNvPr>
          <p:cNvSpPr txBox="1">
            <a:spLocks/>
          </p:cNvSpPr>
          <p:nvPr/>
        </p:nvSpPr>
        <p:spPr>
          <a:xfrm>
            <a:off x="1729644" y="3473223"/>
            <a:ext cx="20924712" cy="6616307"/>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0" b="1" dirty="0">
                <a:solidFill>
                  <a:srgbClr val="FFFFFF"/>
                </a:solidFill>
                <a:effectLst/>
                <a:latin typeface="Arial Narrow" panose="020B0604020202020204" pitchFamily="34" charset="0"/>
                <a:cs typeface="Arial Narrow" panose="020B0604020202020204" pitchFamily="34" charset="0"/>
              </a:rPr>
              <a:t>AFCS TA Structure &amp;</a:t>
            </a:r>
          </a:p>
          <a:p>
            <a:pPr marL="0" indent="0" algn="ctr">
              <a:buNone/>
            </a:pPr>
            <a:r>
              <a:rPr lang="en-US" sz="11000" b="1" dirty="0">
                <a:solidFill>
                  <a:srgbClr val="FFFFFF"/>
                </a:solidFill>
                <a:latin typeface="Arial Narrow" panose="020B0604020202020204" pitchFamily="34" charset="0"/>
                <a:cs typeface="Arial Narrow" panose="020B0604020202020204" pitchFamily="34" charset="0"/>
              </a:rPr>
              <a:t>Strategic Market Position</a:t>
            </a:r>
          </a:p>
        </p:txBody>
      </p:sp>
      <p:sp>
        <p:nvSpPr>
          <p:cNvPr id="2" name="Slide Number">
            <a:extLst>
              <a:ext uri="{FF2B5EF4-FFF2-40B4-BE49-F238E27FC236}">
                <a16:creationId xmlns:a16="http://schemas.microsoft.com/office/drawing/2014/main" id="{0B663E00-934C-A14F-B47D-AE2EB2B3C8C5}"/>
              </a:ext>
            </a:extLst>
          </p:cNvPr>
          <p:cNvSpPr txBox="1">
            <a:spLocks noGrp="1"/>
          </p:cNvSpPr>
          <p:nvPr>
            <p:ph type="sldNum" sz="quarter" idx="2"/>
          </p:nvPr>
        </p:nvSpPr>
        <p:spPr>
          <a:xfrm rot="5400000">
            <a:off x="23662676" y="6624924"/>
            <a:ext cx="153247" cy="466153"/>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latin typeface="Arial" panose="020B0604020202020204" pitchFamily="34" charset="0"/>
                <a:cs typeface="Arial" panose="020B0604020202020204" pitchFamily="34" charset="0"/>
              </a:rPr>
              <a:pPr/>
              <a:t>4</a:t>
            </a:fld>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8D3194-3D8A-D787-2DF8-ACB65CAB30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8" y="11540157"/>
            <a:ext cx="2376442" cy="1383499"/>
          </a:xfrm>
          <a:prstGeom prst="rect">
            <a:avLst/>
          </a:prstGeom>
        </p:spPr>
      </p:pic>
    </p:spTree>
    <p:extLst>
      <p:ext uri="{BB962C8B-B14F-4D97-AF65-F5344CB8AC3E}">
        <p14:creationId xmlns:p14="http://schemas.microsoft.com/office/powerpoint/2010/main" val="19978868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5</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2" name="TextBox 1">
            <a:extLst>
              <a:ext uri="{FF2B5EF4-FFF2-40B4-BE49-F238E27FC236}">
                <a16:creationId xmlns:a16="http://schemas.microsoft.com/office/drawing/2014/main" id="{AEB037CB-B89A-1250-8224-37EFC77E999E}"/>
              </a:ext>
            </a:extLst>
          </p:cNvPr>
          <p:cNvSpPr txBox="1"/>
          <p:nvPr/>
        </p:nvSpPr>
        <p:spPr>
          <a:xfrm>
            <a:off x="2041762" y="4315598"/>
            <a:ext cx="8809354" cy="45807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nSpc>
                <a:spcPct val="100000"/>
              </a:lnSpc>
            </a:pPr>
            <a:r>
              <a:rPr lang="en-US" sz="3200" dirty="0">
                <a:effectLst/>
                <a:latin typeface="Arial Narrow" panose="020B0604020202020204" pitchFamily="34" charset="0"/>
                <a:cs typeface="Arial Narrow" panose="020B0604020202020204" pitchFamily="34" charset="0"/>
              </a:rPr>
              <a:t>The AFCS TA team is part of the Air Force Personnel Center (AFPC) and is referred to as AFPC/DPCT. </a:t>
            </a:r>
          </a:p>
          <a:p>
            <a:pPr>
              <a:lnSpc>
                <a:spcPct val="100000"/>
              </a:lnSpc>
            </a:pPr>
            <a:r>
              <a:rPr lang="en-US" sz="3200" dirty="0">
                <a:effectLst/>
                <a:latin typeface="Arial Narrow" panose="020B0604020202020204" pitchFamily="34" charset="0"/>
                <a:cs typeface="Arial Narrow" panose="020B0604020202020204" pitchFamily="34" charset="0"/>
              </a:rPr>
              <a:t>AFPC is responsible for managing personnel programs and carrying out policies that affect Air Force activity duty and civilian members, including recruitment, onboarding, and retention.</a:t>
            </a:r>
          </a:p>
          <a:p>
            <a:pPr>
              <a:lnSpc>
                <a:spcPct val="100000"/>
              </a:lnSpc>
            </a:pPr>
            <a:r>
              <a:rPr lang="en-US" sz="3200" dirty="0">
                <a:effectLst/>
                <a:latin typeface="Arial Narrow" panose="020B0604020202020204" pitchFamily="34" charset="0"/>
                <a:cs typeface="Arial Narrow" panose="020B0604020202020204" pitchFamily="34" charset="0"/>
              </a:rPr>
              <a:t>AFPC/DPCT specializes in attracting and recruiting candidates for vacant civilian positions. </a:t>
            </a:r>
          </a:p>
        </p:txBody>
      </p:sp>
      <p:sp>
        <p:nvSpPr>
          <p:cNvPr id="6" name="Shape 90">
            <a:extLst>
              <a:ext uri="{FF2B5EF4-FFF2-40B4-BE49-F238E27FC236}">
                <a16:creationId xmlns:a16="http://schemas.microsoft.com/office/drawing/2014/main" id="{D8BDB826-00B7-97D4-3B1C-E0D6B668ACA2}"/>
              </a:ext>
            </a:extLst>
          </p:cNvPr>
          <p:cNvSpPr txBox="1"/>
          <p:nvPr/>
        </p:nvSpPr>
        <p:spPr>
          <a:xfrm>
            <a:off x="2041762" y="1967927"/>
            <a:ext cx="5203348"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About AFCS TA</a:t>
            </a:r>
          </a:p>
        </p:txBody>
      </p:sp>
      <p:sp>
        <p:nvSpPr>
          <p:cNvPr id="23" name="TextBox 22">
            <a:extLst>
              <a:ext uri="{FF2B5EF4-FFF2-40B4-BE49-F238E27FC236}">
                <a16:creationId xmlns:a16="http://schemas.microsoft.com/office/drawing/2014/main" id="{1D39F632-0E84-F61A-D367-BC70FC361D13}"/>
              </a:ext>
            </a:extLst>
          </p:cNvPr>
          <p:cNvSpPr txBox="1"/>
          <p:nvPr/>
        </p:nvSpPr>
        <p:spPr>
          <a:xfrm>
            <a:off x="12461669" y="4315598"/>
            <a:ext cx="8809354"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nSpc>
                <a:spcPct val="100000"/>
              </a:lnSpc>
            </a:pPr>
            <a:r>
              <a:rPr lang="en-US" sz="3200" dirty="0">
                <a:effectLst/>
                <a:latin typeface="Arial Narrow" panose="020B0604020202020204" pitchFamily="34" charset="0"/>
                <a:cs typeface="Arial Narrow" panose="020B0604020202020204" pitchFamily="34" charset="0"/>
              </a:rPr>
              <a:t>A brand structure is how an organization is viewed through the lens of external audiences and clients, and includes external-facing logo marks.</a:t>
            </a:r>
          </a:p>
          <a:p>
            <a:pPr>
              <a:lnSpc>
                <a:spcPct val="100000"/>
              </a:lnSpc>
            </a:pPr>
            <a:r>
              <a:rPr lang="en-US" sz="3200" dirty="0">
                <a:effectLst/>
                <a:latin typeface="Arial Narrow" panose="020B0604020202020204" pitchFamily="34" charset="0"/>
                <a:cs typeface="Arial Narrow" panose="020B0604020202020204" pitchFamily="34" charset="0"/>
              </a:rPr>
              <a:t>This structure brands AFCS TA to the civilian service, and conveys to AF hiring managers (AFCS TA clients) that AFCS TA focuses exclusively on attracting and recruiting candidates for vacant civilian positions versus AFPC’s broader role. </a:t>
            </a:r>
          </a:p>
        </p:txBody>
      </p:sp>
      <p:sp>
        <p:nvSpPr>
          <p:cNvPr id="24" name="Shape 90">
            <a:extLst>
              <a:ext uri="{FF2B5EF4-FFF2-40B4-BE49-F238E27FC236}">
                <a16:creationId xmlns:a16="http://schemas.microsoft.com/office/drawing/2014/main" id="{46AF9E66-0309-BB8C-46FE-DFB440F7F3B0}"/>
              </a:ext>
            </a:extLst>
          </p:cNvPr>
          <p:cNvSpPr txBox="1"/>
          <p:nvPr/>
        </p:nvSpPr>
        <p:spPr>
          <a:xfrm>
            <a:off x="2041762" y="3811824"/>
            <a:ext cx="283571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3600" b="1" dirty="0">
                <a:solidFill>
                  <a:srgbClr val="00529C"/>
                </a:solidFill>
                <a:latin typeface="Arial Narrow" panose="020B0604020202020204" pitchFamily="34" charset="0"/>
                <a:cs typeface="Arial Narrow" panose="020B0604020202020204" pitchFamily="34" charset="0"/>
              </a:rPr>
              <a:t>About AFCS TA</a:t>
            </a:r>
          </a:p>
        </p:txBody>
      </p:sp>
      <p:sp>
        <p:nvSpPr>
          <p:cNvPr id="26" name="Shape 90">
            <a:extLst>
              <a:ext uri="{FF2B5EF4-FFF2-40B4-BE49-F238E27FC236}">
                <a16:creationId xmlns:a16="http://schemas.microsoft.com/office/drawing/2014/main" id="{35D9AA5B-89CC-B949-023E-57A7CE74A424}"/>
              </a:ext>
            </a:extLst>
          </p:cNvPr>
          <p:cNvSpPr txBox="1"/>
          <p:nvPr/>
        </p:nvSpPr>
        <p:spPr>
          <a:xfrm>
            <a:off x="12461669" y="3811824"/>
            <a:ext cx="4996991"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3600" b="1" dirty="0">
                <a:solidFill>
                  <a:srgbClr val="00529C"/>
                </a:solidFill>
                <a:latin typeface="Arial Narrow" panose="020B0604020202020204" pitchFamily="34" charset="0"/>
                <a:cs typeface="Arial Narrow" panose="020B0604020202020204" pitchFamily="34" charset="0"/>
              </a:rPr>
              <a:t>Brand Structure</a:t>
            </a:r>
          </a:p>
        </p:txBody>
      </p:sp>
      <p:sp>
        <p:nvSpPr>
          <p:cNvPr id="27" name="Google Shape;193;p39">
            <a:extLst>
              <a:ext uri="{FF2B5EF4-FFF2-40B4-BE49-F238E27FC236}">
                <a16:creationId xmlns:a16="http://schemas.microsoft.com/office/drawing/2014/main" id="{FB6CE4B4-6DBF-8D1B-24FA-5878EF153E5D}"/>
              </a:ext>
            </a:extLst>
          </p:cNvPr>
          <p:cNvSpPr txBox="1"/>
          <p:nvPr/>
        </p:nvSpPr>
        <p:spPr>
          <a:xfrm>
            <a:off x="7536702" y="9661798"/>
            <a:ext cx="2657291" cy="557068"/>
          </a:xfrm>
          <a:prstGeom prst="rect">
            <a:avLst/>
          </a:prstGeom>
          <a:solidFill>
            <a:srgbClr val="FFFFFF"/>
          </a:solidFill>
          <a:ln>
            <a:noFill/>
          </a:ln>
        </p:spPr>
        <p:txBody>
          <a:bodyPr spcFirstLastPara="1" wrap="square" lIns="68575" tIns="36575" rIns="68575" bIns="27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3200" b="1" dirty="0">
                <a:solidFill>
                  <a:srgbClr val="00529C"/>
                </a:solidFill>
                <a:latin typeface="Arial Narrow" panose="020B0604020202020204" pitchFamily="34" charset="0"/>
                <a:ea typeface="Roboto"/>
                <a:cs typeface="Arial Narrow" panose="020B0604020202020204" pitchFamily="34" charset="0"/>
                <a:sym typeface="Roboto"/>
              </a:rPr>
              <a:t>AFPC/DPCT</a:t>
            </a:r>
            <a:endParaRPr sz="3200" b="1" dirty="0">
              <a:solidFill>
                <a:srgbClr val="00529C"/>
              </a:solidFill>
              <a:latin typeface="Arial Narrow" panose="020B0604020202020204" pitchFamily="34" charset="0"/>
              <a:ea typeface="Roboto"/>
              <a:cs typeface="Arial Narrow" panose="020B0604020202020204" pitchFamily="34" charset="0"/>
              <a:sym typeface="Roboto"/>
            </a:endParaRPr>
          </a:p>
        </p:txBody>
      </p:sp>
      <p:pic>
        <p:nvPicPr>
          <p:cNvPr id="28" name="Google Shape;194;p39">
            <a:extLst>
              <a:ext uri="{FF2B5EF4-FFF2-40B4-BE49-F238E27FC236}">
                <a16:creationId xmlns:a16="http://schemas.microsoft.com/office/drawing/2014/main" id="{CB26F2A1-0F75-BD76-03EE-D0C689067534}"/>
              </a:ext>
            </a:extLst>
          </p:cNvPr>
          <p:cNvPicPr preferRelativeResize="0"/>
          <p:nvPr/>
        </p:nvPicPr>
        <p:blipFill rotWithShape="1">
          <a:blip r:embed="rId4">
            <a:alphaModFix/>
          </a:blip>
          <a:srcRect l="14245" t="11197" r="14847" b="14002"/>
          <a:stretch/>
        </p:blipFill>
        <p:spPr>
          <a:xfrm>
            <a:off x="4651399" y="9137737"/>
            <a:ext cx="1863056" cy="1722904"/>
          </a:xfrm>
          <a:prstGeom prst="rect">
            <a:avLst/>
          </a:prstGeom>
          <a:noFill/>
          <a:ln>
            <a:noFill/>
          </a:ln>
        </p:spPr>
      </p:pic>
      <p:pic>
        <p:nvPicPr>
          <p:cNvPr id="29" name="Google Shape;200;p39">
            <a:extLst>
              <a:ext uri="{FF2B5EF4-FFF2-40B4-BE49-F238E27FC236}">
                <a16:creationId xmlns:a16="http://schemas.microsoft.com/office/drawing/2014/main" id="{2B4C5EC0-BF2B-3FFF-5EDD-0F9208BB1F37}"/>
              </a:ext>
            </a:extLst>
          </p:cNvPr>
          <p:cNvPicPr preferRelativeResize="0"/>
          <p:nvPr/>
        </p:nvPicPr>
        <p:blipFill>
          <a:blip r:embed="rId5">
            <a:alphaModFix/>
          </a:blip>
          <a:stretch>
            <a:fillRect/>
          </a:stretch>
        </p:blipFill>
        <p:spPr>
          <a:xfrm>
            <a:off x="2041762" y="9226681"/>
            <a:ext cx="1545016" cy="1545016"/>
          </a:xfrm>
          <a:prstGeom prst="rect">
            <a:avLst/>
          </a:prstGeom>
          <a:noFill/>
          <a:ln>
            <a:noFill/>
          </a:ln>
        </p:spPr>
      </p:pic>
      <p:pic>
        <p:nvPicPr>
          <p:cNvPr id="30" name="Google Shape;198;p39">
            <a:extLst>
              <a:ext uri="{FF2B5EF4-FFF2-40B4-BE49-F238E27FC236}">
                <a16:creationId xmlns:a16="http://schemas.microsoft.com/office/drawing/2014/main" id="{6948948A-5304-7518-CA5C-598FCBFFC191}"/>
              </a:ext>
            </a:extLst>
          </p:cNvPr>
          <p:cNvPicPr preferRelativeResize="0"/>
          <p:nvPr/>
        </p:nvPicPr>
        <p:blipFill rotWithShape="1">
          <a:blip r:embed="rId6">
            <a:alphaModFix/>
          </a:blip>
          <a:srcRect b="-14850"/>
          <a:stretch/>
        </p:blipFill>
        <p:spPr>
          <a:xfrm>
            <a:off x="12531371" y="9282097"/>
            <a:ext cx="1665251" cy="1491312"/>
          </a:xfrm>
          <a:prstGeom prst="rect">
            <a:avLst/>
          </a:prstGeom>
          <a:noFill/>
          <a:ln>
            <a:noFill/>
          </a:ln>
        </p:spPr>
      </p:pic>
      <p:pic>
        <p:nvPicPr>
          <p:cNvPr id="31" name="Google Shape;199;p39">
            <a:extLst>
              <a:ext uri="{FF2B5EF4-FFF2-40B4-BE49-F238E27FC236}">
                <a16:creationId xmlns:a16="http://schemas.microsoft.com/office/drawing/2014/main" id="{561B9430-BD93-A146-C9E5-53A0C01F2AF4}"/>
              </a:ext>
            </a:extLst>
          </p:cNvPr>
          <p:cNvPicPr preferRelativeResize="0"/>
          <p:nvPr/>
        </p:nvPicPr>
        <p:blipFill rotWithShape="1">
          <a:blip r:embed="rId7">
            <a:alphaModFix/>
          </a:blip>
          <a:srcRect b="-19602"/>
          <a:stretch/>
        </p:blipFill>
        <p:spPr>
          <a:xfrm>
            <a:off x="15156103" y="9166977"/>
            <a:ext cx="2840853" cy="1483614"/>
          </a:xfrm>
          <a:prstGeom prst="rect">
            <a:avLst/>
          </a:prstGeom>
          <a:noFill/>
          <a:ln>
            <a:noFill/>
          </a:ln>
        </p:spPr>
      </p:pic>
      <p:sp>
        <p:nvSpPr>
          <p:cNvPr id="32" name="Google Shape;193;p39">
            <a:extLst>
              <a:ext uri="{FF2B5EF4-FFF2-40B4-BE49-F238E27FC236}">
                <a16:creationId xmlns:a16="http://schemas.microsoft.com/office/drawing/2014/main" id="{AC2EA818-EACC-4E64-331D-E8C93AAB91FA}"/>
              </a:ext>
            </a:extLst>
          </p:cNvPr>
          <p:cNvSpPr txBox="1"/>
          <p:nvPr/>
        </p:nvSpPr>
        <p:spPr>
          <a:xfrm>
            <a:off x="18867543" y="9415578"/>
            <a:ext cx="3250481" cy="1049510"/>
          </a:xfrm>
          <a:prstGeom prst="rect">
            <a:avLst/>
          </a:prstGeom>
          <a:solidFill>
            <a:srgbClr val="FFFFFF"/>
          </a:solidFill>
          <a:ln>
            <a:noFill/>
          </a:ln>
        </p:spPr>
        <p:txBody>
          <a:bodyPr spcFirstLastPara="1" wrap="square" lIns="68575" tIns="36575" rIns="68575" bIns="27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3200" b="1" dirty="0">
                <a:solidFill>
                  <a:srgbClr val="00529C"/>
                </a:solidFill>
                <a:latin typeface="Arial Narrow" panose="020B0604020202020204" pitchFamily="34" charset="0"/>
                <a:ea typeface="Roboto"/>
                <a:cs typeface="Arial Narrow" panose="020B0604020202020204" pitchFamily="34" charset="0"/>
                <a:sym typeface="Roboto"/>
              </a:rPr>
              <a:t>AFCS</a:t>
            </a:r>
          </a:p>
          <a:p>
            <a:pPr marL="0" marR="0" lvl="0" indent="0" algn="ctr" rtl="0">
              <a:lnSpc>
                <a:spcPct val="100000"/>
              </a:lnSpc>
              <a:spcBef>
                <a:spcPts val="0"/>
              </a:spcBef>
              <a:spcAft>
                <a:spcPts val="0"/>
              </a:spcAft>
              <a:buClr>
                <a:srgbClr val="000000"/>
              </a:buClr>
              <a:buSzPts val="900"/>
              <a:buFont typeface="Arial"/>
              <a:buNone/>
            </a:pPr>
            <a:r>
              <a:rPr lang="en" sz="3200" b="1" dirty="0">
                <a:solidFill>
                  <a:srgbClr val="00529C"/>
                </a:solidFill>
                <a:latin typeface="Arial Narrow" panose="020B0604020202020204" pitchFamily="34" charset="0"/>
                <a:ea typeface="Roboto"/>
                <a:cs typeface="Arial Narrow" panose="020B0604020202020204" pitchFamily="34" charset="0"/>
                <a:sym typeface="Roboto"/>
              </a:rPr>
              <a:t>Talent Acquisition</a:t>
            </a:r>
            <a:endParaRPr sz="3200" b="1" dirty="0">
              <a:solidFill>
                <a:srgbClr val="00529C"/>
              </a:solidFill>
              <a:latin typeface="Arial Narrow" panose="020B0604020202020204" pitchFamily="34" charset="0"/>
              <a:ea typeface="Roboto"/>
              <a:cs typeface="Arial Narrow" panose="020B0604020202020204" pitchFamily="34" charset="0"/>
              <a:sym typeface="Roboto"/>
            </a:endParaRPr>
          </a:p>
        </p:txBody>
      </p:sp>
      <p:sp>
        <p:nvSpPr>
          <p:cNvPr id="33" name="Google Shape;193;p39">
            <a:extLst>
              <a:ext uri="{FF2B5EF4-FFF2-40B4-BE49-F238E27FC236}">
                <a16:creationId xmlns:a16="http://schemas.microsoft.com/office/drawing/2014/main" id="{25AE589B-CBFD-B6FB-9034-7C7B5C1DF3CC}"/>
              </a:ext>
            </a:extLst>
          </p:cNvPr>
          <p:cNvSpPr txBox="1"/>
          <p:nvPr/>
        </p:nvSpPr>
        <p:spPr>
          <a:xfrm>
            <a:off x="6537236" y="9538688"/>
            <a:ext cx="1183695" cy="803289"/>
          </a:xfrm>
          <a:prstGeom prst="rect">
            <a:avLst/>
          </a:prstGeom>
          <a:solidFill>
            <a:srgbClr val="FFFFFF"/>
          </a:solidFill>
          <a:ln>
            <a:noFill/>
          </a:ln>
        </p:spPr>
        <p:txBody>
          <a:bodyPr spcFirstLastPara="1" wrap="square" lIns="68575" tIns="36575" rIns="68575" bIns="27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4800" b="1" dirty="0">
                <a:solidFill>
                  <a:srgbClr val="00529C"/>
                </a:solidFill>
                <a:latin typeface="Arial Narrow" panose="020B0604020202020204" pitchFamily="34" charset="0"/>
                <a:ea typeface="Roboto"/>
                <a:cs typeface="Arial Narrow" panose="020B0604020202020204" pitchFamily="34" charset="0"/>
                <a:sym typeface="Roboto"/>
              </a:rPr>
              <a:t>➔</a:t>
            </a:r>
            <a:endParaRPr sz="4800" b="1" dirty="0">
              <a:solidFill>
                <a:srgbClr val="00529C"/>
              </a:solidFill>
              <a:latin typeface="Arial Narrow" panose="020B0604020202020204" pitchFamily="34" charset="0"/>
              <a:ea typeface="Roboto"/>
              <a:cs typeface="Arial Narrow" panose="020B0604020202020204" pitchFamily="34" charset="0"/>
              <a:sym typeface="Roboto"/>
            </a:endParaRPr>
          </a:p>
        </p:txBody>
      </p:sp>
      <p:sp>
        <p:nvSpPr>
          <p:cNvPr id="34" name="Google Shape;193;p39">
            <a:extLst>
              <a:ext uri="{FF2B5EF4-FFF2-40B4-BE49-F238E27FC236}">
                <a16:creationId xmlns:a16="http://schemas.microsoft.com/office/drawing/2014/main" id="{CE698F06-05ED-AD03-DB78-E30C63FDC8F2}"/>
              </a:ext>
            </a:extLst>
          </p:cNvPr>
          <p:cNvSpPr txBox="1"/>
          <p:nvPr/>
        </p:nvSpPr>
        <p:spPr>
          <a:xfrm>
            <a:off x="17862498" y="9538688"/>
            <a:ext cx="1183695" cy="803289"/>
          </a:xfrm>
          <a:prstGeom prst="rect">
            <a:avLst/>
          </a:prstGeom>
          <a:solidFill>
            <a:srgbClr val="FFFFFF"/>
          </a:solidFill>
          <a:ln>
            <a:noFill/>
          </a:ln>
        </p:spPr>
        <p:txBody>
          <a:bodyPr spcFirstLastPara="1" wrap="square" lIns="68575" tIns="36575" rIns="68575" bIns="27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4800" b="1" dirty="0">
                <a:solidFill>
                  <a:srgbClr val="00529C"/>
                </a:solidFill>
                <a:latin typeface="Arial Narrow" panose="020B0604020202020204" pitchFamily="34" charset="0"/>
                <a:ea typeface="Roboto"/>
                <a:cs typeface="Arial Narrow" panose="020B0604020202020204" pitchFamily="34" charset="0"/>
                <a:sym typeface="Roboto"/>
              </a:rPr>
              <a:t>➔</a:t>
            </a:r>
            <a:endParaRPr sz="4800" b="1" dirty="0">
              <a:solidFill>
                <a:srgbClr val="00529C"/>
              </a:solidFill>
              <a:latin typeface="Arial Narrow" panose="020B0604020202020204" pitchFamily="34" charset="0"/>
              <a:ea typeface="Roboto"/>
              <a:cs typeface="Arial Narrow" panose="020B0604020202020204" pitchFamily="34" charset="0"/>
              <a:sym typeface="Roboto"/>
            </a:endParaRPr>
          </a:p>
        </p:txBody>
      </p:sp>
      <p:sp>
        <p:nvSpPr>
          <p:cNvPr id="35" name="Google Shape;193;p39">
            <a:extLst>
              <a:ext uri="{FF2B5EF4-FFF2-40B4-BE49-F238E27FC236}">
                <a16:creationId xmlns:a16="http://schemas.microsoft.com/office/drawing/2014/main" id="{3E6B53DA-72FF-FB2D-5B98-AF340536013C}"/>
              </a:ext>
            </a:extLst>
          </p:cNvPr>
          <p:cNvSpPr txBox="1"/>
          <p:nvPr/>
        </p:nvSpPr>
        <p:spPr>
          <a:xfrm>
            <a:off x="14087508" y="9538688"/>
            <a:ext cx="1183695" cy="803289"/>
          </a:xfrm>
          <a:prstGeom prst="rect">
            <a:avLst/>
          </a:prstGeom>
          <a:solidFill>
            <a:srgbClr val="FFFFFF"/>
          </a:solidFill>
          <a:ln>
            <a:noFill/>
          </a:ln>
        </p:spPr>
        <p:txBody>
          <a:bodyPr spcFirstLastPara="1" wrap="square" lIns="68575" tIns="36575" rIns="68575" bIns="27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4800" b="1" dirty="0">
                <a:solidFill>
                  <a:srgbClr val="00529C"/>
                </a:solidFill>
                <a:latin typeface="Arial Narrow" panose="020B0604020202020204" pitchFamily="34" charset="0"/>
                <a:ea typeface="Roboto"/>
                <a:cs typeface="Arial Narrow" panose="020B0604020202020204" pitchFamily="34" charset="0"/>
                <a:sym typeface="Roboto"/>
              </a:rPr>
              <a:t>➔</a:t>
            </a:r>
            <a:endParaRPr sz="4800" b="1" dirty="0">
              <a:solidFill>
                <a:srgbClr val="00529C"/>
              </a:solidFill>
              <a:latin typeface="Arial Narrow" panose="020B0604020202020204" pitchFamily="34" charset="0"/>
              <a:ea typeface="Roboto"/>
              <a:cs typeface="Arial Narrow" panose="020B0604020202020204" pitchFamily="34" charset="0"/>
              <a:sym typeface="Roboto"/>
            </a:endParaRPr>
          </a:p>
        </p:txBody>
      </p:sp>
      <p:sp>
        <p:nvSpPr>
          <p:cNvPr id="36" name="Google Shape;193;p39">
            <a:extLst>
              <a:ext uri="{FF2B5EF4-FFF2-40B4-BE49-F238E27FC236}">
                <a16:creationId xmlns:a16="http://schemas.microsoft.com/office/drawing/2014/main" id="{5DAE2C35-4BC3-5623-57EA-FD2284D9B043}"/>
              </a:ext>
            </a:extLst>
          </p:cNvPr>
          <p:cNvSpPr txBox="1"/>
          <p:nvPr/>
        </p:nvSpPr>
        <p:spPr>
          <a:xfrm>
            <a:off x="3537160" y="9538688"/>
            <a:ext cx="1183695" cy="803289"/>
          </a:xfrm>
          <a:prstGeom prst="rect">
            <a:avLst/>
          </a:prstGeom>
          <a:solidFill>
            <a:srgbClr val="FFFFFF"/>
          </a:solidFill>
          <a:ln>
            <a:noFill/>
          </a:ln>
        </p:spPr>
        <p:txBody>
          <a:bodyPr spcFirstLastPara="1" wrap="square" lIns="68575" tIns="36575" rIns="68575" bIns="27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4800" b="1" dirty="0">
                <a:solidFill>
                  <a:srgbClr val="00529C"/>
                </a:solidFill>
                <a:latin typeface="Arial Narrow" panose="020B0604020202020204" pitchFamily="34" charset="0"/>
                <a:ea typeface="Roboto"/>
                <a:cs typeface="Arial Narrow" panose="020B0604020202020204" pitchFamily="34" charset="0"/>
                <a:sym typeface="Roboto"/>
              </a:rPr>
              <a:t>➔</a:t>
            </a:r>
            <a:endParaRPr sz="4800" b="1" dirty="0">
              <a:solidFill>
                <a:srgbClr val="00529C"/>
              </a:solidFill>
              <a:latin typeface="Arial Narrow" panose="020B0604020202020204" pitchFamily="34" charset="0"/>
              <a:ea typeface="Roboto"/>
              <a:cs typeface="Arial Narrow" panose="020B0604020202020204" pitchFamily="34" charset="0"/>
              <a:sym typeface="Roboto"/>
            </a:endParaRPr>
          </a:p>
        </p:txBody>
      </p:sp>
      <p:sp>
        <p:nvSpPr>
          <p:cNvPr id="41" name="Shape 90">
            <a:extLst>
              <a:ext uri="{FF2B5EF4-FFF2-40B4-BE49-F238E27FC236}">
                <a16:creationId xmlns:a16="http://schemas.microsoft.com/office/drawing/2014/main" id="{8A093856-EF31-31E4-47F2-AE0C0FC9D4F9}"/>
              </a:ext>
            </a:extLst>
          </p:cNvPr>
          <p:cNvSpPr txBox="1"/>
          <p:nvPr/>
        </p:nvSpPr>
        <p:spPr>
          <a:xfrm>
            <a:off x="869919" y="12312715"/>
            <a:ext cx="5360193" cy="667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AFCS TA Structure &amp; Strategic Market Position</a:t>
            </a:r>
          </a:p>
        </p:txBody>
      </p:sp>
    </p:spTree>
    <p:extLst>
      <p:ext uri="{BB962C8B-B14F-4D97-AF65-F5344CB8AC3E}">
        <p14:creationId xmlns:p14="http://schemas.microsoft.com/office/powerpoint/2010/main" val="2857758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6</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967927"/>
            <a:ext cx="948336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Brand Architecture</a:t>
            </a:r>
          </a:p>
        </p:txBody>
      </p:sp>
      <p:sp>
        <p:nvSpPr>
          <p:cNvPr id="10" name="Google Shape;177;p37">
            <a:extLst>
              <a:ext uri="{FF2B5EF4-FFF2-40B4-BE49-F238E27FC236}">
                <a16:creationId xmlns:a16="http://schemas.microsoft.com/office/drawing/2014/main" id="{85A11A32-A351-881F-E4FD-87DDA498C3A2}"/>
              </a:ext>
            </a:extLst>
          </p:cNvPr>
          <p:cNvSpPr txBox="1"/>
          <p:nvPr/>
        </p:nvSpPr>
        <p:spPr>
          <a:xfrm>
            <a:off x="1971392" y="3267053"/>
            <a:ext cx="18145407" cy="1889932"/>
          </a:xfrm>
          <a:prstGeom prst="rect">
            <a:avLst/>
          </a:prstGeom>
          <a:noFill/>
          <a:ln>
            <a:noFill/>
          </a:ln>
        </p:spPr>
        <p:txBody>
          <a:bodyPr spcFirstLastPara="1" wrap="square" lIns="91425" tIns="91425" rIns="91425" bIns="91425" anchor="t" anchorCtr="0">
            <a:noAutofit/>
          </a:bodyPr>
          <a:lstStyle/>
          <a:p>
            <a:r>
              <a:rPr lang="en-US" sz="3200" dirty="0">
                <a:solidFill>
                  <a:schemeClr val="dk1"/>
                </a:solidFill>
                <a:highlight>
                  <a:srgbClr val="FFFFFF"/>
                </a:highlight>
                <a:latin typeface="Arial Narrow" panose="020B0604020202020204" pitchFamily="34" charset="0"/>
                <a:ea typeface="Roboto"/>
                <a:cs typeface="Arial Narrow" panose="020B0604020202020204" pitchFamily="34" charset="0"/>
                <a:sym typeface="Roboto"/>
              </a:rPr>
              <a:t>The </a:t>
            </a:r>
            <a:r>
              <a:rPr lang="en-US" sz="3200" dirty="0">
                <a:effectLst/>
                <a:latin typeface="Arial Narrow" panose="020B0604020202020204" pitchFamily="34" charset="0"/>
                <a:cs typeface="Arial Narrow" panose="020B0604020202020204" pitchFamily="34" charset="0"/>
              </a:rPr>
              <a:t>Talent Acquisition team is branded to the Air Force Civilian Service brand and referred to as the Air Force Civilian Service Talent Acquisition (AFCS TA) team in all outreach and communications.</a:t>
            </a:r>
            <a:endParaRPr sz="1200" dirty="0">
              <a:solidFill>
                <a:schemeClr val="dk2"/>
              </a:solidFill>
              <a:highlight>
                <a:srgbClr val="FFFFFF"/>
              </a:highlight>
              <a:latin typeface="Arial Narrow" panose="020B0604020202020204" pitchFamily="34" charset="0"/>
              <a:ea typeface="Roboto"/>
              <a:cs typeface="Arial Narrow" panose="020B0604020202020204" pitchFamily="34" charset="0"/>
              <a:sym typeface="Roboto"/>
            </a:endParaRPr>
          </a:p>
          <a:p>
            <a:pPr marL="0" lvl="0" indent="0" algn="l" rtl="0">
              <a:lnSpc>
                <a:spcPct val="150000"/>
              </a:lnSpc>
              <a:spcBef>
                <a:spcPts val="0"/>
              </a:spcBef>
              <a:spcAft>
                <a:spcPts val="0"/>
              </a:spcAft>
              <a:buClr>
                <a:schemeClr val="dk1"/>
              </a:buClr>
              <a:buSzPts val="1100"/>
              <a:buFont typeface="Arial"/>
              <a:buNone/>
            </a:pPr>
            <a:endParaRPr sz="1800" dirty="0">
              <a:solidFill>
                <a:schemeClr val="dk2"/>
              </a:solidFill>
            </a:endParaRPr>
          </a:p>
        </p:txBody>
      </p:sp>
      <p:graphicFrame>
        <p:nvGraphicFramePr>
          <p:cNvPr id="11" name="Google Shape;209;p40">
            <a:extLst>
              <a:ext uri="{FF2B5EF4-FFF2-40B4-BE49-F238E27FC236}">
                <a16:creationId xmlns:a16="http://schemas.microsoft.com/office/drawing/2014/main" id="{FF5E5315-BB04-4F2B-DFAA-61A3F6F77857}"/>
              </a:ext>
            </a:extLst>
          </p:cNvPr>
          <p:cNvGraphicFramePr/>
          <p:nvPr>
            <p:extLst>
              <p:ext uri="{D42A27DB-BD31-4B8C-83A1-F6EECF244321}">
                <p14:modId xmlns:p14="http://schemas.microsoft.com/office/powerpoint/2010/main" val="1568480101"/>
              </p:ext>
            </p:extLst>
          </p:nvPr>
        </p:nvGraphicFramePr>
        <p:xfrm>
          <a:off x="2041762" y="5156984"/>
          <a:ext cx="17500880" cy="5366835"/>
        </p:xfrm>
        <a:graphic>
          <a:graphicData uri="http://schemas.openxmlformats.org/drawingml/2006/table">
            <a:tbl>
              <a:tblPr firstRow="1" bandRow="1">
                <a:noFill/>
              </a:tblPr>
              <a:tblGrid>
                <a:gridCol w="3193422">
                  <a:extLst>
                    <a:ext uri="{9D8B030D-6E8A-4147-A177-3AD203B41FA5}">
                      <a16:colId xmlns:a16="http://schemas.microsoft.com/office/drawing/2014/main" val="20000"/>
                    </a:ext>
                  </a:extLst>
                </a:gridCol>
                <a:gridCol w="3781225">
                  <a:extLst>
                    <a:ext uri="{9D8B030D-6E8A-4147-A177-3AD203B41FA5}">
                      <a16:colId xmlns:a16="http://schemas.microsoft.com/office/drawing/2014/main" val="20001"/>
                    </a:ext>
                  </a:extLst>
                </a:gridCol>
                <a:gridCol w="5397111">
                  <a:extLst>
                    <a:ext uri="{9D8B030D-6E8A-4147-A177-3AD203B41FA5}">
                      <a16:colId xmlns:a16="http://schemas.microsoft.com/office/drawing/2014/main" val="20002"/>
                    </a:ext>
                  </a:extLst>
                </a:gridCol>
                <a:gridCol w="5129122">
                  <a:extLst>
                    <a:ext uri="{9D8B030D-6E8A-4147-A177-3AD203B41FA5}">
                      <a16:colId xmlns:a16="http://schemas.microsoft.com/office/drawing/2014/main" val="20003"/>
                    </a:ext>
                  </a:extLst>
                </a:gridCol>
              </a:tblGrid>
              <a:tr h="2985426">
                <a:tc>
                  <a:txBody>
                    <a:bodyPr/>
                    <a:lstStyle/>
                    <a:p>
                      <a:pPr marL="0" marR="0" lvl="0" indent="0" algn="ctr" rtl="0">
                        <a:lnSpc>
                          <a:spcPct val="100000"/>
                        </a:lnSpc>
                        <a:spcBef>
                          <a:spcPts val="0"/>
                        </a:spcBef>
                        <a:spcAft>
                          <a:spcPts val="0"/>
                        </a:spcAft>
                        <a:buClr>
                          <a:srgbClr val="000000"/>
                        </a:buClr>
                        <a:buSzPts val="1200"/>
                        <a:buFont typeface="Arial"/>
                        <a:buNone/>
                      </a:pPr>
                      <a:r>
                        <a:rPr lang="en" sz="2800" b="1" i="0" u="none" strike="noStrike" cap="none" dirty="0">
                          <a:solidFill>
                            <a:srgbClr val="FFFFFF"/>
                          </a:solidFill>
                          <a:latin typeface="Arial Narrow" panose="020B0604020202020204" pitchFamily="34" charset="0"/>
                          <a:ea typeface="Roboto Medium"/>
                          <a:cs typeface="Arial Narrow" panose="020B0604020202020204" pitchFamily="34" charset="0"/>
                          <a:sym typeface="Roboto Medium"/>
                        </a:rPr>
                        <a:t>Parent </a:t>
                      </a:r>
                      <a:r>
                        <a:rPr lang="en" sz="2800" b="1" i="0" dirty="0">
                          <a:solidFill>
                            <a:srgbClr val="FFFFFF"/>
                          </a:solidFill>
                          <a:latin typeface="Arial Narrow" panose="020B0604020202020204" pitchFamily="34" charset="0"/>
                          <a:ea typeface="Roboto Medium"/>
                          <a:cs typeface="Arial Narrow" panose="020B0604020202020204" pitchFamily="34" charset="0"/>
                          <a:sym typeface="Roboto Medium"/>
                        </a:rPr>
                        <a:t>Brand</a:t>
                      </a:r>
                      <a:endParaRPr sz="2800" b="1" i="0" u="none" strike="noStrike" cap="none" dirty="0">
                        <a:solidFill>
                          <a:srgbClr val="FFFFFF"/>
                        </a:solidFill>
                        <a:latin typeface="Arial Narrow" panose="020B0604020202020204" pitchFamily="34" charset="0"/>
                        <a:ea typeface="Roboto Medium"/>
                        <a:cs typeface="Arial Narrow" panose="020B0604020202020204" pitchFamily="34" charset="0"/>
                        <a:sym typeface="Roboto Medium"/>
                      </a:endParaRPr>
                    </a:p>
                  </a:txBody>
                  <a:tcPr marL="182124" marR="182124" marT="91062" marB="91062"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255CC"/>
                    </a:solidFill>
                  </a:tcPr>
                </a:tc>
                <a:tc gridSpan="3">
                  <a:txBody>
                    <a:bodyPr/>
                    <a:lstStyle/>
                    <a:p>
                      <a:pPr marL="0" marR="0" lvl="0" indent="0" algn="ctr" rtl="0">
                        <a:lnSpc>
                          <a:spcPct val="100000"/>
                        </a:lnSpc>
                        <a:spcBef>
                          <a:spcPts val="0"/>
                        </a:spcBef>
                        <a:spcAft>
                          <a:spcPts val="0"/>
                        </a:spcAft>
                        <a:buClr>
                          <a:schemeClr val="dk1"/>
                        </a:buClr>
                        <a:buSzPts val="900"/>
                        <a:buFont typeface="Arial"/>
                        <a:buNone/>
                      </a:pPr>
                      <a:endParaRPr sz="2500" dirty="0">
                        <a:solidFill>
                          <a:srgbClr val="1255CC"/>
                        </a:solidFill>
                        <a:latin typeface="Roboto"/>
                        <a:ea typeface="Roboto"/>
                        <a:cs typeface="Roboto"/>
                        <a:sym typeface="Roboto"/>
                      </a:endParaRPr>
                    </a:p>
                  </a:txBody>
                  <a:tcPr marL="86892" marR="86892" marT="43446" marB="43446" anchor="ctr">
                    <a:lnL w="9525" cap="flat" cmpd="sng">
                      <a:solidFill>
                        <a:srgbClr val="FFFFFF"/>
                      </a:solidFill>
                      <a:prstDash val="solid"/>
                      <a:round/>
                      <a:headEnd type="none" w="sm" len="sm"/>
                      <a:tailEnd type="none" w="sm" len="sm"/>
                    </a:lnL>
                    <a:lnR w="9525" cap="flat" cmpd="sng">
                      <a:solidFill>
                        <a:srgbClr val="1255CC"/>
                      </a:solidFill>
                      <a:prstDash val="solid"/>
                      <a:round/>
                      <a:headEnd type="none" w="sm" len="sm"/>
                      <a:tailEnd type="none" w="sm" len="sm"/>
                    </a:lnR>
                    <a:lnT w="9525" cap="flat" cmpd="sng">
                      <a:solidFill>
                        <a:srgbClr val="1255CC"/>
                      </a:solidFill>
                      <a:prstDash val="solid"/>
                      <a:round/>
                      <a:headEnd type="none" w="sm" len="sm"/>
                      <a:tailEnd type="none" w="sm" len="sm"/>
                    </a:lnT>
                    <a:lnB w="9525" cap="flat" cmpd="sng">
                      <a:solidFill>
                        <a:srgbClr val="1255CC"/>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1409">
                <a:tc>
                  <a:txBody>
                    <a:bodyPr/>
                    <a:lstStyle/>
                    <a:p>
                      <a:pPr marL="0" marR="0" lvl="0" indent="0" algn="ctr" rtl="0">
                        <a:lnSpc>
                          <a:spcPct val="100000"/>
                        </a:lnSpc>
                        <a:spcBef>
                          <a:spcPts val="0"/>
                        </a:spcBef>
                        <a:spcAft>
                          <a:spcPts val="0"/>
                        </a:spcAft>
                        <a:buClr>
                          <a:srgbClr val="FFFFFF"/>
                        </a:buClr>
                        <a:buSzPts val="1100"/>
                        <a:buFont typeface="Arial"/>
                        <a:buNone/>
                      </a:pPr>
                      <a:r>
                        <a:rPr lang="en" sz="2800" b="1" i="0" dirty="0">
                          <a:solidFill>
                            <a:srgbClr val="FFFFFF"/>
                          </a:solidFill>
                          <a:latin typeface="Arial Narrow" panose="020B0604020202020204" pitchFamily="34" charset="0"/>
                          <a:ea typeface="Roboto Medium"/>
                          <a:cs typeface="Arial Narrow" panose="020B0604020202020204" pitchFamily="34" charset="0"/>
                          <a:sym typeface="Roboto Medium"/>
                        </a:rPr>
                        <a:t>Sub-Brands</a:t>
                      </a:r>
                      <a:endParaRPr sz="2800" b="1" i="0" u="none" strike="noStrike" cap="none" dirty="0">
                        <a:solidFill>
                          <a:srgbClr val="FFFFFF"/>
                        </a:solidFill>
                        <a:latin typeface="Arial Narrow" panose="020B0604020202020204" pitchFamily="34" charset="0"/>
                        <a:ea typeface="Roboto Medium"/>
                        <a:cs typeface="Arial Narrow" panose="020B0604020202020204" pitchFamily="34" charset="0"/>
                        <a:sym typeface="Roboto Medium"/>
                      </a:endParaRPr>
                    </a:p>
                  </a:txBody>
                  <a:tcPr marL="182124" marR="182124" marT="91062" marB="91062"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255CC"/>
                    </a:solidFill>
                  </a:tcPr>
                </a:tc>
                <a:tc>
                  <a:txBody>
                    <a:bodyPr/>
                    <a:lstStyle/>
                    <a:p>
                      <a:pPr marL="0" lvl="0" indent="0" algn="ctr" rtl="0">
                        <a:spcBef>
                          <a:spcPts val="0"/>
                        </a:spcBef>
                        <a:spcAft>
                          <a:spcPts val="0"/>
                        </a:spcAft>
                        <a:buClr>
                          <a:schemeClr val="dk1"/>
                        </a:buClr>
                        <a:buSzPts val="900"/>
                        <a:buFont typeface="Arial"/>
                        <a:buNone/>
                      </a:pPr>
                      <a:r>
                        <a:rPr lang="en" sz="2800" b="0" i="0" dirty="0">
                          <a:solidFill>
                            <a:srgbClr val="1255CC"/>
                          </a:solidFill>
                          <a:latin typeface="Arial Narrow" panose="020B0604020202020204" pitchFamily="34" charset="0"/>
                          <a:ea typeface="Roboto"/>
                          <a:cs typeface="Arial Narrow" panose="020B0604020202020204" pitchFamily="34" charset="0"/>
                          <a:sym typeface="Roboto"/>
                        </a:rPr>
                        <a:t>AFCS Intern Programs</a:t>
                      </a:r>
                      <a:endParaRPr sz="2800" b="0" i="0" dirty="0">
                        <a:solidFill>
                          <a:srgbClr val="1255CC"/>
                        </a:solidFill>
                        <a:latin typeface="Arial Narrow" panose="020B0604020202020204" pitchFamily="34" charset="0"/>
                        <a:ea typeface="Roboto"/>
                        <a:cs typeface="Arial Narrow" panose="020B0604020202020204" pitchFamily="34" charset="0"/>
                        <a:sym typeface="Roboto"/>
                      </a:endParaRPr>
                    </a:p>
                  </a:txBody>
                  <a:tcPr marL="182124" marR="182124" marT="91062" marB="91062" anchor="ctr">
                    <a:lnL w="9525" cap="flat" cmpd="sng">
                      <a:solidFill>
                        <a:srgbClr val="FFFFFF"/>
                      </a:solidFill>
                      <a:prstDash val="solid"/>
                      <a:round/>
                      <a:headEnd type="none" w="sm" len="sm"/>
                      <a:tailEnd type="none" w="sm" len="sm"/>
                    </a:lnL>
                    <a:lnR w="9525" cap="flat" cmpd="sng">
                      <a:solidFill>
                        <a:srgbClr val="1255CC"/>
                      </a:solidFill>
                      <a:prstDash val="solid"/>
                      <a:round/>
                      <a:headEnd type="none" w="sm" len="sm"/>
                      <a:tailEnd type="none" w="sm" len="sm"/>
                    </a:lnR>
                    <a:lnT w="9525" cap="flat" cmpd="sng">
                      <a:solidFill>
                        <a:srgbClr val="1255CC"/>
                      </a:solidFill>
                      <a:prstDash val="solid"/>
                      <a:round/>
                      <a:headEnd type="none" w="sm" len="sm"/>
                      <a:tailEnd type="none" w="sm" len="sm"/>
                    </a:lnT>
                    <a:lnB w="9525" cap="flat" cmpd="sng">
                      <a:solidFill>
                        <a:srgbClr val="1255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900"/>
                        <a:buFont typeface="Arial"/>
                        <a:buNone/>
                      </a:pPr>
                      <a:r>
                        <a:rPr lang="en" sz="2800" b="0" i="0" dirty="0">
                          <a:solidFill>
                            <a:srgbClr val="1255CC"/>
                          </a:solidFill>
                          <a:latin typeface="Arial Narrow" panose="020B0604020202020204" pitchFamily="34" charset="0"/>
                          <a:ea typeface="Roboto"/>
                          <a:cs typeface="Arial Narrow" panose="020B0604020202020204" pitchFamily="34" charset="0"/>
                          <a:sym typeface="Roboto"/>
                        </a:rPr>
                        <a:t>AFCS Talent Acquisition (AFCS TA)</a:t>
                      </a:r>
                      <a:endParaRPr sz="2800" b="0" i="0" dirty="0">
                        <a:solidFill>
                          <a:srgbClr val="1255CC"/>
                        </a:solidFill>
                        <a:latin typeface="Arial Narrow" panose="020B0604020202020204" pitchFamily="34" charset="0"/>
                        <a:ea typeface="Roboto"/>
                        <a:cs typeface="Arial Narrow" panose="020B0604020202020204" pitchFamily="34" charset="0"/>
                        <a:sym typeface="Roboto"/>
                      </a:endParaRPr>
                    </a:p>
                  </a:txBody>
                  <a:tcPr marL="182124" marR="182124" marT="91062" marB="91062" anchor="ctr">
                    <a:lnL w="9525" cap="flat" cmpd="sng">
                      <a:solidFill>
                        <a:srgbClr val="1255CC"/>
                      </a:solidFill>
                      <a:prstDash val="solid"/>
                      <a:round/>
                      <a:headEnd type="none" w="sm" len="sm"/>
                      <a:tailEnd type="none" w="sm" len="sm"/>
                    </a:lnL>
                    <a:lnR w="9525" cap="flat" cmpd="sng">
                      <a:solidFill>
                        <a:srgbClr val="1255CC"/>
                      </a:solidFill>
                      <a:prstDash val="solid"/>
                      <a:round/>
                      <a:headEnd type="none" w="sm" len="sm"/>
                      <a:tailEnd type="none" w="sm" len="sm"/>
                    </a:lnR>
                    <a:lnT w="9525" cap="flat" cmpd="sng">
                      <a:solidFill>
                        <a:srgbClr val="1255CC"/>
                      </a:solidFill>
                      <a:prstDash val="solid"/>
                      <a:round/>
                      <a:headEnd type="none" w="sm" len="sm"/>
                      <a:tailEnd type="none" w="sm" len="sm"/>
                    </a:lnT>
                    <a:lnB w="9525" cap="flat" cmpd="sng">
                      <a:solidFill>
                        <a:srgbClr val="1255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2800" b="0" i="0" dirty="0">
                          <a:solidFill>
                            <a:srgbClr val="1255CC"/>
                          </a:solidFill>
                          <a:latin typeface="Arial Narrow" panose="020B0604020202020204" pitchFamily="34" charset="0"/>
                          <a:ea typeface="Roboto"/>
                          <a:cs typeface="Arial Narrow" panose="020B0604020202020204" pitchFamily="34" charset="0"/>
                          <a:sym typeface="Roboto"/>
                        </a:rPr>
                        <a:t>Other/Future AFCS sub-brands</a:t>
                      </a:r>
                      <a:endParaRPr sz="2800" b="0" i="0" u="none" strike="noStrike" cap="none" dirty="0">
                        <a:solidFill>
                          <a:srgbClr val="1255CC"/>
                        </a:solidFill>
                        <a:latin typeface="Arial Narrow" panose="020B0604020202020204" pitchFamily="34" charset="0"/>
                        <a:ea typeface="Roboto"/>
                        <a:cs typeface="Arial Narrow" panose="020B0604020202020204" pitchFamily="34" charset="0"/>
                        <a:sym typeface="Roboto"/>
                      </a:endParaRPr>
                    </a:p>
                  </a:txBody>
                  <a:tcPr marL="182124" marR="182124" marT="91062" marB="91062" anchor="ctr">
                    <a:lnL w="9525" cap="flat" cmpd="sng">
                      <a:solidFill>
                        <a:srgbClr val="1255CC"/>
                      </a:solidFill>
                      <a:prstDash val="solid"/>
                      <a:round/>
                      <a:headEnd type="none" w="sm" len="sm"/>
                      <a:tailEnd type="none" w="sm" len="sm"/>
                    </a:lnL>
                    <a:lnR w="9525" cap="flat" cmpd="sng">
                      <a:solidFill>
                        <a:srgbClr val="1255CC"/>
                      </a:solidFill>
                      <a:prstDash val="solid"/>
                      <a:round/>
                      <a:headEnd type="none" w="sm" len="sm"/>
                      <a:tailEnd type="none" w="sm" len="sm"/>
                    </a:lnR>
                    <a:lnT w="9525" cap="flat" cmpd="sng">
                      <a:solidFill>
                        <a:srgbClr val="1255CC"/>
                      </a:solidFill>
                      <a:prstDash val="solid"/>
                      <a:round/>
                      <a:headEnd type="none" w="sm" len="sm"/>
                      <a:tailEnd type="none" w="sm" len="sm"/>
                    </a:lnT>
                    <a:lnB w="9525" cap="flat" cmpd="sng">
                      <a:solidFill>
                        <a:srgbClr val="1255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13" name="Google Shape;211;p40">
            <a:extLst>
              <a:ext uri="{FF2B5EF4-FFF2-40B4-BE49-F238E27FC236}">
                <a16:creationId xmlns:a16="http://schemas.microsoft.com/office/drawing/2014/main" id="{8401FA67-D09B-BAB4-422A-971BCB78DCFE}"/>
              </a:ext>
            </a:extLst>
          </p:cNvPr>
          <p:cNvPicPr preferRelativeResize="0"/>
          <p:nvPr/>
        </p:nvPicPr>
        <p:blipFill>
          <a:blip r:embed="rId4">
            <a:alphaModFix/>
          </a:blip>
          <a:stretch>
            <a:fillRect/>
          </a:stretch>
        </p:blipFill>
        <p:spPr>
          <a:xfrm>
            <a:off x="10071114" y="5608096"/>
            <a:ext cx="4241771" cy="1852206"/>
          </a:xfrm>
          <a:prstGeom prst="rect">
            <a:avLst/>
          </a:prstGeom>
          <a:noFill/>
          <a:ln>
            <a:noFill/>
          </a:ln>
        </p:spPr>
      </p:pic>
      <p:sp>
        <p:nvSpPr>
          <p:cNvPr id="17" name="Shape 90">
            <a:extLst>
              <a:ext uri="{FF2B5EF4-FFF2-40B4-BE49-F238E27FC236}">
                <a16:creationId xmlns:a16="http://schemas.microsoft.com/office/drawing/2014/main" id="{37304030-AAB6-899F-4F4D-E398CFE559E7}"/>
              </a:ext>
            </a:extLst>
          </p:cNvPr>
          <p:cNvSpPr txBox="1"/>
          <p:nvPr/>
        </p:nvSpPr>
        <p:spPr>
          <a:xfrm>
            <a:off x="869919" y="12312715"/>
            <a:ext cx="5360193" cy="667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AFCS TA Structure &amp; Strategic Market Position</a:t>
            </a:r>
          </a:p>
        </p:txBody>
      </p:sp>
    </p:spTree>
    <p:extLst>
      <p:ext uri="{BB962C8B-B14F-4D97-AF65-F5344CB8AC3E}">
        <p14:creationId xmlns:p14="http://schemas.microsoft.com/office/powerpoint/2010/main" val="41821925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7</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10" name="Shape 90">
            <a:extLst>
              <a:ext uri="{FF2B5EF4-FFF2-40B4-BE49-F238E27FC236}">
                <a16:creationId xmlns:a16="http://schemas.microsoft.com/office/drawing/2014/main" id="{6B04F953-C817-9993-C2CE-03946788F178}"/>
              </a:ext>
            </a:extLst>
          </p:cNvPr>
          <p:cNvSpPr txBox="1"/>
          <p:nvPr/>
        </p:nvSpPr>
        <p:spPr>
          <a:xfrm>
            <a:off x="2041762" y="1967927"/>
            <a:ext cx="11530401"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Strategic Market Position</a:t>
            </a:r>
          </a:p>
        </p:txBody>
      </p:sp>
      <p:sp>
        <p:nvSpPr>
          <p:cNvPr id="11" name="TextBox 10">
            <a:extLst>
              <a:ext uri="{FF2B5EF4-FFF2-40B4-BE49-F238E27FC236}">
                <a16:creationId xmlns:a16="http://schemas.microsoft.com/office/drawing/2014/main" id="{7CAF178E-12B1-34CA-207F-2A88DB9749B4}"/>
              </a:ext>
            </a:extLst>
          </p:cNvPr>
          <p:cNvSpPr txBox="1"/>
          <p:nvPr/>
        </p:nvSpPr>
        <p:spPr>
          <a:xfrm>
            <a:off x="2041762" y="3525888"/>
            <a:ext cx="9186219" cy="3181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lvl="0" indent="0" algn="l" rtl="0">
              <a:lnSpc>
                <a:spcPct val="115000"/>
              </a:lnSpc>
              <a:spcBef>
                <a:spcPts val="0"/>
              </a:spcBef>
              <a:spcAft>
                <a:spcPts val="0"/>
              </a:spcAft>
              <a:buNone/>
            </a:pPr>
            <a:r>
              <a:rPr lang="en-US" sz="3200" b="1" dirty="0">
                <a:solidFill>
                  <a:srgbClr val="3F3F3F"/>
                </a:solidFill>
                <a:latin typeface="Arial Narrow" panose="020B0604020202020204" pitchFamily="34" charset="0"/>
                <a:ea typeface="Roboto"/>
                <a:cs typeface="Arial Narrow" panose="020B0604020202020204" pitchFamily="34" charset="0"/>
                <a:sym typeface="Roboto"/>
              </a:rPr>
              <a:t>AFCS TA’s strategic market position </a:t>
            </a:r>
            <a:r>
              <a:rPr lang="en-US" sz="3200" dirty="0">
                <a:solidFill>
                  <a:srgbClr val="3F3F3F"/>
                </a:solidFill>
                <a:latin typeface="Arial Narrow" panose="020B0604020202020204" pitchFamily="34" charset="0"/>
                <a:ea typeface="Roboto"/>
                <a:cs typeface="Arial Narrow" panose="020B0604020202020204" pitchFamily="34" charset="0"/>
                <a:sym typeface="Roboto"/>
              </a:rPr>
              <a:t>is defined as the intersection of what AFCS TA provides, what AFCS TA clients need, and what the competition DOES NOT provide.  </a:t>
            </a:r>
          </a:p>
          <a:p>
            <a:pPr marL="0" lvl="0" indent="0" algn="l" rtl="0">
              <a:lnSpc>
                <a:spcPct val="115000"/>
              </a:lnSpc>
              <a:spcBef>
                <a:spcPts val="0"/>
              </a:spcBef>
              <a:spcAft>
                <a:spcPts val="0"/>
              </a:spcAft>
              <a:buNone/>
            </a:pPr>
            <a:endParaRPr lang="en-US" sz="1400" dirty="0">
              <a:solidFill>
                <a:srgbClr val="3F3F3F"/>
              </a:solidFill>
              <a:latin typeface="Arial Narrow" panose="020B0604020202020204" pitchFamily="34" charset="0"/>
              <a:ea typeface="Roboto"/>
              <a:cs typeface="Arial Narrow" panose="020B0604020202020204" pitchFamily="34" charset="0"/>
              <a:sym typeface="Roboto"/>
            </a:endParaRPr>
          </a:p>
          <a:p>
            <a:pPr marL="0" lvl="0" indent="0" algn="l" rtl="0">
              <a:lnSpc>
                <a:spcPct val="115000"/>
              </a:lnSpc>
              <a:spcBef>
                <a:spcPts val="0"/>
              </a:spcBef>
              <a:spcAft>
                <a:spcPts val="0"/>
              </a:spcAft>
              <a:buNone/>
            </a:pPr>
            <a:r>
              <a:rPr lang="en-US" sz="3200" dirty="0">
                <a:solidFill>
                  <a:srgbClr val="3F3F3F"/>
                </a:solidFill>
                <a:latin typeface="Arial Narrow" panose="020B0604020202020204" pitchFamily="34" charset="0"/>
                <a:ea typeface="Roboto"/>
                <a:cs typeface="Arial Narrow" panose="020B0604020202020204" pitchFamily="34" charset="0"/>
                <a:sym typeface="Roboto"/>
              </a:rPr>
              <a:t>Informed by client and market research, this strategic market position is articulated through three key statements: </a:t>
            </a:r>
          </a:p>
        </p:txBody>
      </p:sp>
      <p:sp>
        <p:nvSpPr>
          <p:cNvPr id="14" name="TextBox 13">
            <a:extLst>
              <a:ext uri="{FF2B5EF4-FFF2-40B4-BE49-F238E27FC236}">
                <a16:creationId xmlns:a16="http://schemas.microsoft.com/office/drawing/2014/main" id="{5244FE3E-B8AC-48B1-11A2-A9EE58E57F70}"/>
              </a:ext>
            </a:extLst>
          </p:cNvPr>
          <p:cNvSpPr txBox="1"/>
          <p:nvPr/>
        </p:nvSpPr>
        <p:spPr>
          <a:xfrm>
            <a:off x="2041762" y="7008216"/>
            <a:ext cx="8809354"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457200" indent="-457200">
              <a:lnSpc>
                <a:spcPct val="100000"/>
              </a:lnSpc>
              <a:spcBef>
                <a:spcPts val="0"/>
              </a:spcBef>
              <a:buClr>
                <a:srgbClr val="00529C"/>
              </a:buClr>
              <a:buSzPct val="100000"/>
              <a:buBlip>
                <a:blip r:embed="rId4"/>
              </a:buBlip>
            </a:pPr>
            <a:r>
              <a:rPr lang="en-US" sz="3200" dirty="0">
                <a:solidFill>
                  <a:schemeClr val="bg1"/>
                </a:solidFill>
                <a:latin typeface="Arial Narrow" panose="020B0604020202020204" pitchFamily="34" charset="0"/>
                <a:cs typeface="Arial Narrow" panose="020B0604020202020204" pitchFamily="34" charset="0"/>
              </a:rPr>
              <a:t>Differentiator: AFCS TA’s unique offering compared to the competition.</a:t>
            </a:r>
          </a:p>
          <a:p>
            <a:pPr>
              <a:lnSpc>
                <a:spcPct val="100000"/>
              </a:lnSpc>
              <a:spcBef>
                <a:spcPts val="0"/>
              </a:spcBef>
              <a:buClr>
                <a:srgbClr val="00529C"/>
              </a:buClr>
              <a:buSzPct val="100000"/>
            </a:pPr>
            <a:endParaRPr lang="en-US" sz="3200" dirty="0">
              <a:solidFill>
                <a:schemeClr val="bg1"/>
              </a:solidFill>
              <a:latin typeface="Arial Narrow" panose="020B0604020202020204" pitchFamily="34" charset="0"/>
              <a:cs typeface="Arial Narrow" panose="020B0604020202020204" pitchFamily="34" charset="0"/>
            </a:endParaRPr>
          </a:p>
          <a:p>
            <a:pPr marL="457200" indent="-457200">
              <a:lnSpc>
                <a:spcPct val="100000"/>
              </a:lnSpc>
              <a:spcBef>
                <a:spcPts val="0"/>
              </a:spcBef>
              <a:buClr>
                <a:srgbClr val="00529C"/>
              </a:buClr>
              <a:buSzPct val="100000"/>
              <a:buBlip>
                <a:blip r:embed="rId4"/>
              </a:buBlip>
            </a:pPr>
            <a:r>
              <a:rPr lang="en-US" sz="3200" dirty="0">
                <a:solidFill>
                  <a:schemeClr val="bg1"/>
                </a:solidFill>
                <a:latin typeface="Arial Narrow" panose="020B0604020202020204" pitchFamily="34" charset="0"/>
                <a:cs typeface="Arial Narrow" panose="020B0604020202020204" pitchFamily="34" charset="0"/>
              </a:rPr>
              <a:t>Positioning Statement: Summary of AFCS TA’s target audience, offerings, differentiator, and client benefits.</a:t>
            </a:r>
            <a:br>
              <a:rPr lang="en-US" sz="3200" dirty="0">
                <a:solidFill>
                  <a:schemeClr val="bg1"/>
                </a:solidFill>
                <a:latin typeface="Arial Narrow" panose="020B0604020202020204" pitchFamily="34" charset="0"/>
                <a:cs typeface="Arial Narrow" panose="020B0604020202020204" pitchFamily="34" charset="0"/>
              </a:rPr>
            </a:br>
            <a:r>
              <a:rPr lang="en-US" sz="3200" dirty="0">
                <a:solidFill>
                  <a:schemeClr val="bg1"/>
                </a:solidFill>
                <a:latin typeface="Arial Narrow" panose="020B0604020202020204" pitchFamily="34" charset="0"/>
                <a:cs typeface="Arial Narrow" panose="020B0604020202020204" pitchFamily="34" charset="0"/>
              </a:rPr>
              <a:t> </a:t>
            </a:r>
          </a:p>
          <a:p>
            <a:pPr marL="457200" indent="-457200">
              <a:lnSpc>
                <a:spcPct val="100000"/>
              </a:lnSpc>
              <a:spcBef>
                <a:spcPts val="0"/>
              </a:spcBef>
              <a:buClr>
                <a:srgbClr val="00529C"/>
              </a:buClr>
              <a:buSzPct val="100000"/>
              <a:buBlip>
                <a:blip r:embed="rId4"/>
              </a:buBlip>
            </a:pPr>
            <a:r>
              <a:rPr lang="en-US" sz="3200" dirty="0">
                <a:solidFill>
                  <a:schemeClr val="bg1"/>
                </a:solidFill>
                <a:latin typeface="Arial Narrow" panose="020B0604020202020204" pitchFamily="34" charset="0"/>
                <a:cs typeface="Arial Narrow" panose="020B0604020202020204" pitchFamily="34" charset="0"/>
              </a:rPr>
              <a:t>Value Proposition: Statement of AFCS TA’s most relevant value or impact.</a:t>
            </a:r>
          </a:p>
        </p:txBody>
      </p:sp>
      <p:pic>
        <p:nvPicPr>
          <p:cNvPr id="15" name="Google Shape;216;p41">
            <a:extLst>
              <a:ext uri="{FF2B5EF4-FFF2-40B4-BE49-F238E27FC236}">
                <a16:creationId xmlns:a16="http://schemas.microsoft.com/office/drawing/2014/main" id="{A5741315-3C37-1D6E-FD6F-97AC6C9D0D66}"/>
              </a:ext>
            </a:extLst>
          </p:cNvPr>
          <p:cNvPicPr preferRelativeResize="0"/>
          <p:nvPr/>
        </p:nvPicPr>
        <p:blipFill>
          <a:blip r:embed="rId5">
            <a:alphaModFix/>
          </a:blip>
          <a:stretch>
            <a:fillRect/>
          </a:stretch>
        </p:blipFill>
        <p:spPr>
          <a:xfrm>
            <a:off x="12751984" y="2582638"/>
            <a:ext cx="9337202" cy="8250293"/>
          </a:xfrm>
          <a:prstGeom prst="rect">
            <a:avLst/>
          </a:prstGeom>
          <a:noFill/>
          <a:ln>
            <a:noFill/>
          </a:ln>
        </p:spPr>
      </p:pic>
      <p:sp>
        <p:nvSpPr>
          <p:cNvPr id="16" name="Google Shape;219;p41">
            <a:extLst>
              <a:ext uri="{FF2B5EF4-FFF2-40B4-BE49-F238E27FC236}">
                <a16:creationId xmlns:a16="http://schemas.microsoft.com/office/drawing/2014/main" id="{DEC33F5C-0408-86BA-7DC9-65EDE8337275}"/>
              </a:ext>
            </a:extLst>
          </p:cNvPr>
          <p:cNvSpPr txBox="1"/>
          <p:nvPr/>
        </p:nvSpPr>
        <p:spPr>
          <a:xfrm>
            <a:off x="15776335" y="3677522"/>
            <a:ext cx="3288500" cy="1292631"/>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600" b="1" dirty="0">
                <a:solidFill>
                  <a:srgbClr val="FFFFFF"/>
                </a:solidFill>
                <a:latin typeface="Arial Narrow" panose="020B0604020202020204" pitchFamily="34" charset="0"/>
                <a:ea typeface="Roboto"/>
                <a:cs typeface="Arial Narrow" panose="020B0604020202020204" pitchFamily="34" charset="0"/>
                <a:sym typeface="Roboto"/>
              </a:rPr>
              <a:t>What AFCS TA Provides</a:t>
            </a:r>
            <a:endParaRPr sz="3600" b="1" dirty="0">
              <a:solidFill>
                <a:srgbClr val="FFFFFF"/>
              </a:solidFill>
              <a:latin typeface="Arial Narrow" panose="020B0604020202020204" pitchFamily="34" charset="0"/>
              <a:ea typeface="Roboto"/>
              <a:cs typeface="Arial Narrow" panose="020B0604020202020204" pitchFamily="34" charset="0"/>
              <a:sym typeface="Roboto"/>
            </a:endParaRPr>
          </a:p>
        </p:txBody>
      </p:sp>
      <p:sp>
        <p:nvSpPr>
          <p:cNvPr id="17" name="Google Shape;220;p41">
            <a:extLst>
              <a:ext uri="{FF2B5EF4-FFF2-40B4-BE49-F238E27FC236}">
                <a16:creationId xmlns:a16="http://schemas.microsoft.com/office/drawing/2014/main" id="{5B484B5E-2AE0-C2C5-3528-A55E02E7F95E}"/>
              </a:ext>
            </a:extLst>
          </p:cNvPr>
          <p:cNvSpPr txBox="1"/>
          <p:nvPr/>
        </p:nvSpPr>
        <p:spPr>
          <a:xfrm>
            <a:off x="18156523" y="7931410"/>
            <a:ext cx="3932663" cy="1292631"/>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600" b="1" dirty="0">
                <a:solidFill>
                  <a:srgbClr val="FFFFFF"/>
                </a:solidFill>
                <a:latin typeface="Arial Narrow" panose="020B0604020202020204" pitchFamily="34" charset="0"/>
                <a:ea typeface="Roboto"/>
                <a:cs typeface="Arial Narrow" panose="020B0604020202020204" pitchFamily="34" charset="0"/>
                <a:sym typeface="Roboto"/>
              </a:rPr>
              <a:t>What AFCS TA</a:t>
            </a:r>
            <a:br>
              <a:rPr lang="en" sz="3600" b="1" dirty="0">
                <a:solidFill>
                  <a:srgbClr val="FFFFFF"/>
                </a:solidFill>
                <a:latin typeface="Arial Narrow" panose="020B0604020202020204" pitchFamily="34" charset="0"/>
                <a:ea typeface="Roboto"/>
                <a:cs typeface="Arial Narrow" panose="020B0604020202020204" pitchFamily="34" charset="0"/>
                <a:sym typeface="Roboto"/>
              </a:rPr>
            </a:br>
            <a:r>
              <a:rPr lang="en" sz="3600" b="1" dirty="0">
                <a:solidFill>
                  <a:srgbClr val="FFFFFF"/>
                </a:solidFill>
                <a:latin typeface="Arial Narrow" panose="020B0604020202020204" pitchFamily="34" charset="0"/>
                <a:ea typeface="Roboto"/>
                <a:cs typeface="Arial Narrow" panose="020B0604020202020204" pitchFamily="34" charset="0"/>
                <a:sym typeface="Roboto"/>
              </a:rPr>
              <a:t>Clients Need </a:t>
            </a:r>
            <a:endParaRPr sz="3600" b="1" dirty="0">
              <a:solidFill>
                <a:srgbClr val="FFFFFF"/>
              </a:solidFill>
              <a:latin typeface="Arial Narrow" panose="020B0604020202020204" pitchFamily="34" charset="0"/>
              <a:ea typeface="Roboto"/>
              <a:cs typeface="Arial Narrow" panose="020B0604020202020204" pitchFamily="34" charset="0"/>
              <a:sym typeface="Roboto"/>
            </a:endParaRPr>
          </a:p>
        </p:txBody>
      </p:sp>
      <p:sp>
        <p:nvSpPr>
          <p:cNvPr id="18" name="Google Shape;221;p41">
            <a:extLst>
              <a:ext uri="{FF2B5EF4-FFF2-40B4-BE49-F238E27FC236}">
                <a16:creationId xmlns:a16="http://schemas.microsoft.com/office/drawing/2014/main" id="{CC4D422E-4AAC-BAFF-7297-6480A1B0F079}"/>
              </a:ext>
            </a:extLst>
          </p:cNvPr>
          <p:cNvSpPr/>
          <p:nvPr/>
        </p:nvSpPr>
        <p:spPr>
          <a:xfrm>
            <a:off x="18452679" y="5821670"/>
            <a:ext cx="932792" cy="886114"/>
          </a:xfrm>
          <a:prstGeom prst="star5">
            <a:avLst>
              <a:gd name="adj" fmla="val 19098"/>
              <a:gd name="hf" fmla="val 105146"/>
              <a:gd name="vf" fmla="val 110557"/>
            </a:avLst>
          </a:prstGeom>
          <a:solidFill>
            <a:srgbClr val="FFFFFF"/>
          </a:solidFill>
          <a:ln w="9525" cap="flat" cmpd="sng">
            <a:solidFill>
              <a:srgbClr val="1C19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2;p41">
            <a:extLst>
              <a:ext uri="{FF2B5EF4-FFF2-40B4-BE49-F238E27FC236}">
                <a16:creationId xmlns:a16="http://schemas.microsoft.com/office/drawing/2014/main" id="{487A08BA-8C2F-6786-63AD-4A6760E9C77B}"/>
              </a:ext>
            </a:extLst>
          </p:cNvPr>
          <p:cNvSpPr txBox="1"/>
          <p:nvPr/>
        </p:nvSpPr>
        <p:spPr>
          <a:xfrm>
            <a:off x="13394425" y="7654410"/>
            <a:ext cx="2553699" cy="184662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3600" b="1" dirty="0">
                <a:solidFill>
                  <a:srgbClr val="FFFFFF"/>
                </a:solidFill>
                <a:latin typeface="Arial Narrow" panose="020B0604020202020204" pitchFamily="34" charset="0"/>
                <a:ea typeface="Roboto"/>
                <a:cs typeface="Arial Narrow" panose="020B0604020202020204" pitchFamily="34" charset="0"/>
                <a:sym typeface="Roboto"/>
              </a:rPr>
              <a:t>What the Competition Provides</a:t>
            </a:r>
            <a:endParaRPr sz="3600" b="1" dirty="0">
              <a:solidFill>
                <a:srgbClr val="FFFFFF"/>
              </a:solidFill>
              <a:latin typeface="Arial Narrow" panose="020B0604020202020204" pitchFamily="34" charset="0"/>
              <a:ea typeface="Roboto"/>
              <a:cs typeface="Arial Narrow" panose="020B0604020202020204" pitchFamily="34" charset="0"/>
              <a:sym typeface="Roboto"/>
            </a:endParaRPr>
          </a:p>
        </p:txBody>
      </p:sp>
      <p:sp>
        <p:nvSpPr>
          <p:cNvPr id="20" name="Shape 90">
            <a:extLst>
              <a:ext uri="{FF2B5EF4-FFF2-40B4-BE49-F238E27FC236}">
                <a16:creationId xmlns:a16="http://schemas.microsoft.com/office/drawing/2014/main" id="{EDCCCEE0-F4ED-DA16-82A8-D21FCAA6AA50}"/>
              </a:ext>
            </a:extLst>
          </p:cNvPr>
          <p:cNvSpPr txBox="1"/>
          <p:nvPr/>
        </p:nvSpPr>
        <p:spPr>
          <a:xfrm>
            <a:off x="869919" y="12312715"/>
            <a:ext cx="5360193" cy="667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AFCS TA Structure &amp; Strategic Market Position</a:t>
            </a:r>
          </a:p>
        </p:txBody>
      </p:sp>
    </p:spTree>
    <p:extLst>
      <p:ext uri="{BB962C8B-B14F-4D97-AF65-F5344CB8AC3E}">
        <p14:creationId xmlns:p14="http://schemas.microsoft.com/office/powerpoint/2010/main" val="34476307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2141686-11C3-CCB3-B1D2-53C286A2F7D4}"/>
              </a:ext>
            </a:extLst>
          </p:cNvPr>
          <p:cNvSpPr txBox="1">
            <a:spLocks noGrp="1"/>
          </p:cNvSpPr>
          <p:nvPr>
            <p:ph type="sldNum" sz="quarter" idx="2"/>
          </p:nvPr>
        </p:nvSpPr>
        <p:spPr>
          <a:xfrm rot="5400000">
            <a:off x="23669889" y="6619121"/>
            <a:ext cx="138821" cy="477759"/>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solidFill>
                  <a:schemeClr val="bg1"/>
                </a:solidFill>
              </a:rPr>
              <a:pPr/>
              <a:t>8</a:t>
            </a:fld>
            <a:endParaRPr lang="en-US" sz="1800" dirty="0">
              <a:solidFill>
                <a:schemeClr val="bg1"/>
              </a:solidFill>
            </a:endParaRPr>
          </a:p>
        </p:txBody>
      </p:sp>
      <p:pic>
        <p:nvPicPr>
          <p:cNvPr id="9" name="Picture 8">
            <a:extLst>
              <a:ext uri="{FF2B5EF4-FFF2-40B4-BE49-F238E27FC236}">
                <a16:creationId xmlns:a16="http://schemas.microsoft.com/office/drawing/2014/main" id="{D08C5F27-CE5D-F930-1646-E1CE1157C8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9" y="11540157"/>
            <a:ext cx="2376440" cy="1383499"/>
          </a:xfrm>
          <a:prstGeom prst="rect">
            <a:avLst/>
          </a:prstGeom>
        </p:spPr>
      </p:pic>
      <p:sp>
        <p:nvSpPr>
          <p:cNvPr id="8" name="Shape 90">
            <a:extLst>
              <a:ext uri="{FF2B5EF4-FFF2-40B4-BE49-F238E27FC236}">
                <a16:creationId xmlns:a16="http://schemas.microsoft.com/office/drawing/2014/main" id="{81F43CFE-3AA4-CCF4-CF13-535E96D8AD8A}"/>
              </a:ext>
            </a:extLst>
          </p:cNvPr>
          <p:cNvSpPr txBox="1"/>
          <p:nvPr/>
        </p:nvSpPr>
        <p:spPr>
          <a:xfrm>
            <a:off x="2041762" y="1967927"/>
            <a:ext cx="13495682"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lvl1pPr>
              <a:lnSpc>
                <a:spcPts val="30800"/>
              </a:lnSpc>
              <a:spcBef>
                <a:spcPts val="0"/>
              </a:spcBef>
              <a:defRPr sz="14000" spc="0">
                <a:solidFill>
                  <a:srgbClr val="F4F4F4"/>
                </a:solidFill>
              </a:defRPr>
            </a:lvl1pPr>
          </a:lstStyle>
          <a:p>
            <a:pPr>
              <a:lnSpc>
                <a:spcPct val="100000"/>
              </a:lnSpc>
            </a:pPr>
            <a:r>
              <a:rPr lang="en-US" sz="6600" b="1" dirty="0">
                <a:solidFill>
                  <a:srgbClr val="00529C"/>
                </a:solidFill>
                <a:latin typeface="Arial Narrow" panose="020B0604020202020204" pitchFamily="34" charset="0"/>
                <a:cs typeface="Arial Narrow" panose="020B0604020202020204" pitchFamily="34" charset="0"/>
              </a:rPr>
              <a:t>AFCS TA Strategic Market Position Cont.</a:t>
            </a:r>
          </a:p>
        </p:txBody>
      </p:sp>
      <p:sp>
        <p:nvSpPr>
          <p:cNvPr id="10" name="Google Shape;177;p37">
            <a:extLst>
              <a:ext uri="{FF2B5EF4-FFF2-40B4-BE49-F238E27FC236}">
                <a16:creationId xmlns:a16="http://schemas.microsoft.com/office/drawing/2014/main" id="{85A11A32-A351-881F-E4FD-87DDA498C3A2}"/>
              </a:ext>
            </a:extLst>
          </p:cNvPr>
          <p:cNvSpPr txBox="1"/>
          <p:nvPr/>
        </p:nvSpPr>
        <p:spPr>
          <a:xfrm>
            <a:off x="1971392" y="3267053"/>
            <a:ext cx="18145407" cy="1889932"/>
          </a:xfrm>
          <a:prstGeom prst="rect">
            <a:avLst/>
          </a:prstGeom>
          <a:noFill/>
          <a:ln>
            <a:noFill/>
          </a:ln>
        </p:spPr>
        <p:txBody>
          <a:bodyPr spcFirstLastPara="1" wrap="square" lIns="91425" tIns="91425" rIns="91425" bIns="91425" anchor="t" anchorCtr="0">
            <a:noAutofit/>
          </a:bodyPr>
          <a:lstStyle/>
          <a:p>
            <a:r>
              <a:rPr lang="en-US" sz="3200" dirty="0">
                <a:effectLst/>
                <a:latin typeface="Arial Narrow" panose="020B0604020202020204" pitchFamily="34" charset="0"/>
                <a:cs typeface="Arial Narrow" panose="020B0604020202020204" pitchFamily="34" charset="0"/>
              </a:rPr>
              <a:t>These three statements clearly convey AFCS TA’s strategic market position and can be used to guide the development of internal and external communications. </a:t>
            </a:r>
          </a:p>
          <a:p>
            <a:pPr marL="0" lvl="0" indent="0" algn="l" rtl="0">
              <a:lnSpc>
                <a:spcPct val="150000"/>
              </a:lnSpc>
              <a:spcBef>
                <a:spcPts val="0"/>
              </a:spcBef>
              <a:spcAft>
                <a:spcPts val="0"/>
              </a:spcAft>
              <a:buClr>
                <a:schemeClr val="dk1"/>
              </a:buClr>
              <a:buSzPts val="1100"/>
              <a:buFont typeface="Arial"/>
              <a:buNone/>
            </a:pPr>
            <a:endParaRPr sz="1800" dirty="0">
              <a:solidFill>
                <a:schemeClr val="dk2"/>
              </a:solidFill>
            </a:endParaRPr>
          </a:p>
        </p:txBody>
      </p:sp>
      <p:graphicFrame>
        <p:nvGraphicFramePr>
          <p:cNvPr id="6" name="Google Shape;230;p42">
            <a:extLst>
              <a:ext uri="{FF2B5EF4-FFF2-40B4-BE49-F238E27FC236}">
                <a16:creationId xmlns:a16="http://schemas.microsoft.com/office/drawing/2014/main" id="{DC065242-FA53-BDA7-3F17-5C79EAAEBB18}"/>
              </a:ext>
            </a:extLst>
          </p:cNvPr>
          <p:cNvGraphicFramePr/>
          <p:nvPr>
            <p:extLst>
              <p:ext uri="{D42A27DB-BD31-4B8C-83A1-F6EECF244321}">
                <p14:modId xmlns:p14="http://schemas.microsoft.com/office/powerpoint/2010/main" val="49727081"/>
              </p:ext>
            </p:extLst>
          </p:nvPr>
        </p:nvGraphicFramePr>
        <p:xfrm>
          <a:off x="2041762" y="5235035"/>
          <a:ext cx="18351485" cy="6226863"/>
        </p:xfrm>
        <a:graphic>
          <a:graphicData uri="http://schemas.openxmlformats.org/drawingml/2006/table">
            <a:tbl>
              <a:tblPr firstRow="1" bandRow="1">
                <a:noFill/>
              </a:tblPr>
              <a:tblGrid>
                <a:gridCol w="2997394">
                  <a:extLst>
                    <a:ext uri="{9D8B030D-6E8A-4147-A177-3AD203B41FA5}">
                      <a16:colId xmlns:a16="http://schemas.microsoft.com/office/drawing/2014/main" val="20000"/>
                    </a:ext>
                  </a:extLst>
                </a:gridCol>
                <a:gridCol w="15354091">
                  <a:extLst>
                    <a:ext uri="{9D8B030D-6E8A-4147-A177-3AD203B41FA5}">
                      <a16:colId xmlns:a16="http://schemas.microsoft.com/office/drawing/2014/main" val="20001"/>
                    </a:ext>
                  </a:extLst>
                </a:gridCol>
              </a:tblGrid>
              <a:tr h="1633598">
                <a:tc>
                  <a:txBody>
                    <a:bodyPr/>
                    <a:lstStyle/>
                    <a:p>
                      <a:pPr marL="0" marR="0" lvl="0" indent="0" algn="ctr" rtl="0">
                        <a:lnSpc>
                          <a:spcPct val="100000"/>
                        </a:lnSpc>
                        <a:spcBef>
                          <a:spcPts val="0"/>
                        </a:spcBef>
                        <a:spcAft>
                          <a:spcPts val="0"/>
                        </a:spcAft>
                        <a:buNone/>
                      </a:pPr>
                      <a:r>
                        <a:rPr lang="en" sz="2800" b="1" i="0" u="none" strike="noStrike" cap="none" spc="10" baseline="0" dirty="0">
                          <a:solidFill>
                            <a:srgbClr val="FFFFFF"/>
                          </a:solidFill>
                          <a:uFillTx/>
                          <a:latin typeface="Arial Narrow" panose="020B0604020202020204" pitchFamily="34" charset="0"/>
                          <a:ea typeface="Roboto"/>
                          <a:cs typeface="Arial Narrow" panose="020B0604020202020204" pitchFamily="34" charset="0"/>
                          <a:sym typeface="Roboto"/>
                        </a:rPr>
                        <a:t>Differentiator</a:t>
                      </a:r>
                      <a:endParaRPr sz="2800" b="1" i="0" u="none" strike="noStrike" cap="none" spc="10" baseline="0" dirty="0">
                        <a:solidFill>
                          <a:srgbClr val="FFFFFF"/>
                        </a:solidFill>
                        <a:uFillTx/>
                        <a:latin typeface="Arial Narrow" panose="020B0604020202020204" pitchFamily="34" charset="0"/>
                        <a:ea typeface="Roboto"/>
                        <a:cs typeface="Arial Narrow" panose="020B0604020202020204" pitchFamily="34" charset="0"/>
                        <a:sym typeface="Roboto"/>
                      </a:endParaRPr>
                    </a:p>
                  </a:txBody>
                  <a:tcPr marL="91450" marR="91450" marT="45725" marB="45725" anchor="ctr">
                    <a:lnB w="12700" cap="flat" cmpd="sng">
                      <a:solidFill>
                        <a:schemeClr val="lt1"/>
                      </a:solidFill>
                      <a:prstDash val="solid"/>
                      <a:round/>
                      <a:headEnd type="none" w="sm" len="sm"/>
                      <a:tailEnd type="none" w="sm" len="sm"/>
                    </a:lnB>
                    <a:solidFill>
                      <a:srgbClr val="0344D6"/>
                    </a:solidFill>
                  </a:tcPr>
                </a:tc>
                <a:tc>
                  <a:txBody>
                    <a:bodyPr/>
                    <a:lstStyle/>
                    <a:p>
                      <a:pPr marL="274320" lvl="0" indent="0" algn="l" rtl="0">
                        <a:lnSpc>
                          <a:spcPct val="115000"/>
                        </a:lnSpc>
                        <a:spcBef>
                          <a:spcPts val="0"/>
                        </a:spcBef>
                        <a:spcAft>
                          <a:spcPts val="0"/>
                        </a:spcAft>
                        <a:buNone/>
                      </a:pPr>
                      <a:r>
                        <a:rPr lang="en" sz="2800" b="0" i="0" dirty="0">
                          <a:solidFill>
                            <a:schemeClr val="dk1"/>
                          </a:solidFill>
                          <a:latin typeface="Arial Narrow" panose="020B0604020202020204" pitchFamily="34" charset="0"/>
                          <a:ea typeface="Roboto"/>
                          <a:cs typeface="Arial Narrow" panose="020B0604020202020204" pitchFamily="34" charset="0"/>
                          <a:sym typeface="Roboto"/>
                        </a:rPr>
                        <a:t>A customized, collaborative recruiting approach that combines sophisticated, targeted marketing techniques to promote civilian vacancies to a larger pool of candidates. </a:t>
                      </a:r>
                      <a:endParaRPr sz="2800" b="0" i="0" dirty="0">
                        <a:solidFill>
                          <a:schemeClr val="dk1"/>
                        </a:solidFill>
                        <a:latin typeface="Arial Narrow" panose="020B0604020202020204" pitchFamily="34" charset="0"/>
                        <a:ea typeface="Roboto"/>
                        <a:cs typeface="Arial Narrow" panose="020B0604020202020204" pitchFamily="34" charset="0"/>
                        <a:sym typeface="Roboto"/>
                      </a:endParaRPr>
                    </a:p>
                  </a:txBody>
                  <a:tcPr marL="91450" marR="91450" marT="45725" marB="45725" anchor="ctr">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2918166">
                <a:tc>
                  <a:txBody>
                    <a:bodyPr/>
                    <a:lstStyle/>
                    <a:p>
                      <a:pPr marL="0" marR="0" lvl="0" indent="0" algn="ctr" rtl="0">
                        <a:lnSpc>
                          <a:spcPct val="100000"/>
                        </a:lnSpc>
                        <a:spcBef>
                          <a:spcPts val="0"/>
                        </a:spcBef>
                        <a:spcAft>
                          <a:spcPts val="0"/>
                        </a:spcAft>
                        <a:buClr>
                          <a:srgbClr val="FFFFFF"/>
                        </a:buClr>
                        <a:buSzPts val="1100"/>
                        <a:buFont typeface="Arial"/>
                        <a:buNone/>
                      </a:pPr>
                      <a:r>
                        <a:rPr lang="en" sz="2800" b="1" i="0" u="none" strike="noStrike" cap="none" dirty="0">
                          <a:solidFill>
                            <a:srgbClr val="FFFFFF"/>
                          </a:solidFill>
                          <a:latin typeface="Arial Narrow" panose="020B0604020202020204" pitchFamily="34" charset="0"/>
                          <a:ea typeface="Roboto"/>
                          <a:cs typeface="Arial Narrow" panose="020B0604020202020204" pitchFamily="34" charset="0"/>
                          <a:sym typeface="Roboto"/>
                        </a:rPr>
                        <a:t>Positioning Statement</a:t>
                      </a:r>
                      <a:endParaRPr sz="2800" b="0"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344D6"/>
                    </a:solidFill>
                  </a:tcPr>
                </a:tc>
                <a:tc>
                  <a:txBody>
                    <a:bodyPr/>
                    <a:lstStyle/>
                    <a:p>
                      <a:pPr marL="274320" marR="0" lvl="0" indent="0" algn="l" rtl="0">
                        <a:lnSpc>
                          <a:spcPct val="115000"/>
                        </a:lnSpc>
                        <a:spcBef>
                          <a:spcPts val="0"/>
                        </a:spcBef>
                        <a:spcAft>
                          <a:spcPts val="0"/>
                        </a:spcAft>
                        <a:buClr>
                          <a:schemeClr val="dk1"/>
                        </a:buClr>
                        <a:buSzPts val="900"/>
                        <a:buFont typeface="Arial"/>
                        <a:buNone/>
                      </a:pPr>
                      <a:r>
                        <a:rPr lang="en" sz="2800" b="0" i="0" dirty="0">
                          <a:solidFill>
                            <a:schemeClr val="dk1"/>
                          </a:solidFill>
                          <a:latin typeface="Arial Narrow" panose="020B0604020202020204" pitchFamily="34" charset="0"/>
                          <a:ea typeface="Roboto"/>
                          <a:cs typeface="Arial Narrow" panose="020B0604020202020204" pitchFamily="34" charset="0"/>
                          <a:sym typeface="Roboto"/>
                        </a:rPr>
                        <a:t>AFCS TA quickly and efficiently connects hiring managers with top quality</a:t>
                      </a:r>
                      <a:r>
                        <a:rPr lang="en" sz="2800" b="0" i="0" dirty="0">
                          <a:latin typeface="Arial Narrow" panose="020B0604020202020204" pitchFamily="34" charset="0"/>
                          <a:ea typeface="Roboto"/>
                          <a:cs typeface="Arial Narrow" panose="020B0604020202020204" pitchFamily="34" charset="0"/>
                          <a:sym typeface="Roboto"/>
                        </a:rPr>
                        <a:t> </a:t>
                      </a:r>
                      <a:r>
                        <a:rPr lang="en" sz="2800" b="0" i="0" dirty="0">
                          <a:solidFill>
                            <a:schemeClr val="dk1"/>
                          </a:solidFill>
                          <a:latin typeface="Arial Narrow" panose="020B0604020202020204" pitchFamily="34" charset="0"/>
                          <a:ea typeface="Roboto"/>
                          <a:cs typeface="Arial Narrow" panose="020B0604020202020204" pitchFamily="34" charset="0"/>
                          <a:sym typeface="Roboto"/>
                        </a:rPr>
                        <a:t>candidates for vacant civilian positions. A team of recruiting experts, AFCS TA consultants partner with Air Force hiring managers to desig</a:t>
                      </a:r>
                      <a:r>
                        <a:rPr lang="en" sz="2800" b="0" i="0" dirty="0">
                          <a:latin typeface="Arial Narrow" panose="020B0604020202020204" pitchFamily="34" charset="0"/>
                          <a:ea typeface="Roboto"/>
                          <a:cs typeface="Arial Narrow" panose="020B0604020202020204" pitchFamily="34" charset="0"/>
                          <a:sym typeface="Roboto"/>
                        </a:rPr>
                        <a:t>n and implement a customized recruiting approach. By integrating sophisticated, targeted marketing techniques, AFCS TA expands reach to identify and attract more hard-to-reach civilian candidates with specialized skills and qualifications— saving hiring managers </a:t>
                      </a:r>
                      <a:r>
                        <a:rPr lang="en" sz="2800" b="0" i="0" dirty="0">
                          <a:solidFill>
                            <a:schemeClr val="dk1"/>
                          </a:solidFill>
                          <a:latin typeface="Arial Narrow" panose="020B0604020202020204" pitchFamily="34" charset="0"/>
                          <a:ea typeface="Roboto"/>
                          <a:cs typeface="Arial Narrow" panose="020B0604020202020204" pitchFamily="34" charset="0"/>
                          <a:sym typeface="Roboto"/>
                        </a:rPr>
                        <a:t>valuable time, effort, and resources. </a:t>
                      </a:r>
                      <a:endParaRPr sz="2800" b="0" i="0" dirty="0">
                        <a:solidFill>
                          <a:schemeClr val="dk1"/>
                        </a:solidFill>
                        <a:latin typeface="Arial Narrow" panose="020B0604020202020204" pitchFamily="34" charset="0"/>
                        <a:ea typeface="Roboto"/>
                        <a:cs typeface="Arial Narrow" panose="020B0604020202020204" pitchFamily="34" charset="0"/>
                        <a:sym typeface="Roboto"/>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675099">
                <a:tc>
                  <a:txBody>
                    <a:bodyPr/>
                    <a:lstStyle/>
                    <a:p>
                      <a:pPr marL="0" marR="0" lvl="0" indent="0" algn="l" rtl="0">
                        <a:lnSpc>
                          <a:spcPct val="100000"/>
                        </a:lnSpc>
                        <a:spcBef>
                          <a:spcPts val="0"/>
                        </a:spcBef>
                        <a:spcAft>
                          <a:spcPts val="0"/>
                        </a:spcAft>
                        <a:buClr>
                          <a:srgbClr val="000000"/>
                        </a:buClr>
                        <a:buSzPts val="900"/>
                        <a:buFont typeface="Calibri"/>
                        <a:buNone/>
                      </a:pPr>
                      <a:endParaRPr sz="2800" b="1" i="0" u="none" strike="noStrike" cap="none" spc="10" baseline="0" dirty="0">
                        <a:solidFill>
                          <a:srgbClr val="FFFFFF"/>
                        </a:solidFill>
                        <a:uFillTx/>
                        <a:latin typeface="Arial Narrow" panose="020B0604020202020204" pitchFamily="34" charset="0"/>
                        <a:ea typeface="Roboto"/>
                        <a:cs typeface="Arial Narrow" panose="020B0604020202020204" pitchFamily="34" charset="0"/>
                        <a:sym typeface="Roboto"/>
                      </a:endParaRPr>
                    </a:p>
                    <a:p>
                      <a:pPr marL="0" marR="0" lvl="0" indent="0" algn="ctr" rtl="0">
                        <a:lnSpc>
                          <a:spcPct val="100000"/>
                        </a:lnSpc>
                        <a:spcBef>
                          <a:spcPts val="0"/>
                        </a:spcBef>
                        <a:spcAft>
                          <a:spcPts val="0"/>
                        </a:spcAft>
                        <a:buClr>
                          <a:srgbClr val="000000"/>
                        </a:buClr>
                        <a:buSzPts val="900"/>
                        <a:buFont typeface="Calibri"/>
                        <a:buNone/>
                      </a:pPr>
                      <a:r>
                        <a:rPr lang="en" sz="2800" b="1" i="0" u="none" strike="noStrike" cap="none" spc="10" baseline="0" dirty="0">
                          <a:solidFill>
                            <a:srgbClr val="FFFFFF"/>
                          </a:solidFill>
                          <a:uFillTx/>
                          <a:latin typeface="Arial Narrow" panose="020B0604020202020204" pitchFamily="34" charset="0"/>
                          <a:ea typeface="Roboto"/>
                          <a:cs typeface="Arial Narrow" panose="020B0604020202020204" pitchFamily="34" charset="0"/>
                          <a:sym typeface="Roboto"/>
                        </a:rPr>
                        <a:t>Value Proposition</a:t>
                      </a:r>
                      <a:endParaRPr sz="2800" b="1" i="0" u="none" strike="noStrike" cap="none" spc="10" baseline="0" dirty="0">
                        <a:solidFill>
                          <a:srgbClr val="FFFFFF"/>
                        </a:solidFill>
                        <a:uFillTx/>
                        <a:latin typeface="Arial Narrow" panose="020B0604020202020204" pitchFamily="34" charset="0"/>
                        <a:ea typeface="Roboto"/>
                        <a:cs typeface="Arial Narrow" panose="020B0604020202020204" pitchFamily="34" charset="0"/>
                        <a:sym typeface="Roboto"/>
                      </a:endParaRPr>
                    </a:p>
                    <a:p>
                      <a:pPr marL="0" marR="0" lvl="0" indent="0" algn="l" rtl="0">
                        <a:lnSpc>
                          <a:spcPct val="100000"/>
                        </a:lnSpc>
                        <a:spcBef>
                          <a:spcPts val="0"/>
                        </a:spcBef>
                        <a:spcAft>
                          <a:spcPts val="0"/>
                        </a:spcAft>
                        <a:buClr>
                          <a:srgbClr val="000000"/>
                        </a:buClr>
                        <a:buSzPts val="900"/>
                        <a:buFont typeface="Calibri"/>
                        <a:buNone/>
                      </a:pPr>
                      <a:endParaRPr sz="2800" b="0" i="0" u="none" strike="noStrike" cap="none" dirty="0">
                        <a:solidFill>
                          <a:srgbClr val="FFFFFF"/>
                        </a:solidFill>
                        <a:latin typeface="Arial Narrow" panose="020B0604020202020204" pitchFamily="34" charset="0"/>
                        <a:ea typeface="Roboto"/>
                        <a:cs typeface="Arial Narrow" panose="020B0604020202020204" pitchFamily="34" charset="0"/>
                        <a:sym typeface="Roboto"/>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344D6"/>
                    </a:solidFill>
                  </a:tcPr>
                </a:tc>
                <a:tc>
                  <a:txBody>
                    <a:bodyPr/>
                    <a:lstStyle/>
                    <a:p>
                      <a:pPr marL="274320" marR="0" lvl="0" indent="0" algn="l" rtl="0">
                        <a:lnSpc>
                          <a:spcPct val="115000"/>
                        </a:lnSpc>
                        <a:spcBef>
                          <a:spcPts val="0"/>
                        </a:spcBef>
                        <a:spcAft>
                          <a:spcPts val="0"/>
                        </a:spcAft>
                        <a:buClr>
                          <a:schemeClr val="dk1"/>
                        </a:buClr>
                        <a:buSzPts val="900"/>
                        <a:buFont typeface="Arial"/>
                        <a:buNone/>
                      </a:pPr>
                      <a:r>
                        <a:rPr lang="en" sz="2800" b="0" i="0" dirty="0">
                          <a:latin typeface="Arial Narrow" panose="020B0604020202020204" pitchFamily="34" charset="0"/>
                          <a:ea typeface="Roboto"/>
                          <a:cs typeface="Arial Narrow" panose="020B0604020202020204" pitchFamily="34" charset="0"/>
                          <a:sym typeface="Roboto"/>
                        </a:rPr>
                        <a:t>Using its recruiting expertise, AFCS TA quickly and efficiently connects hiring managers to top quality candidates to build a world-class Air Force civilian workforce and, ultimately, advance the Air Force mission. </a:t>
                      </a:r>
                      <a:endParaRPr sz="2800" b="0" i="0" dirty="0">
                        <a:highlight>
                          <a:srgbClr val="FFFF00"/>
                        </a:highlight>
                        <a:latin typeface="Arial Narrow" panose="020B0604020202020204" pitchFamily="34" charset="0"/>
                        <a:ea typeface="Roboto"/>
                        <a:cs typeface="Arial Narrow" panose="020B0604020202020204" pitchFamily="34" charset="0"/>
                        <a:sym typeface="Roboto"/>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
        <p:nvSpPr>
          <p:cNvPr id="12" name="Shape 90">
            <a:extLst>
              <a:ext uri="{FF2B5EF4-FFF2-40B4-BE49-F238E27FC236}">
                <a16:creationId xmlns:a16="http://schemas.microsoft.com/office/drawing/2014/main" id="{62B41F51-0EDF-4EF3-ED2F-63D05C1D5F6C}"/>
              </a:ext>
            </a:extLst>
          </p:cNvPr>
          <p:cNvSpPr txBox="1"/>
          <p:nvPr/>
        </p:nvSpPr>
        <p:spPr>
          <a:xfrm>
            <a:off x="869919" y="12312715"/>
            <a:ext cx="5360193" cy="667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500"/>
              </a:lnSpc>
              <a:spcBef>
                <a:spcPts val="2000"/>
              </a:spcBef>
              <a:defRPr sz="2600" spc="15" baseline="23076">
                <a:solidFill>
                  <a:srgbClr val="F4F4F4"/>
                </a:solidFill>
              </a:defRPr>
            </a:lvl1pPr>
          </a:lstStyle>
          <a:p>
            <a:r>
              <a:rPr lang="en-US" sz="2200" spc="300" dirty="0">
                <a:solidFill>
                  <a:schemeClr val="bg1"/>
                </a:solidFill>
                <a:latin typeface="Arial" panose="020B0604020202020204" pitchFamily="34" charset="0"/>
                <a:cs typeface="Arial" panose="020B0604020202020204" pitchFamily="34" charset="0"/>
              </a:rPr>
              <a:t>AFCS TA Structure &amp; Strategic Market Position</a:t>
            </a:r>
          </a:p>
        </p:txBody>
      </p:sp>
    </p:spTree>
    <p:extLst>
      <p:ext uri="{BB962C8B-B14F-4D97-AF65-F5344CB8AC3E}">
        <p14:creationId xmlns:p14="http://schemas.microsoft.com/office/powerpoint/2010/main" val="17056316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29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ACB120-3388-A1C8-70D9-99FD9601BED3}"/>
              </a:ext>
            </a:extLst>
          </p:cNvPr>
          <p:cNvPicPr>
            <a:picLocks noChangeAspect="1"/>
          </p:cNvPicPr>
          <p:nvPr/>
        </p:nvPicPr>
        <p:blipFill rotWithShape="1">
          <a:blip r:embed="rId2">
            <a:extLst>
              <a:ext uri="{28A0092B-C50C-407E-A947-70E740481C1C}">
                <a14:useLocalDpi xmlns:a14="http://schemas.microsoft.com/office/drawing/2010/main" val="0"/>
              </a:ext>
            </a:extLst>
          </a:blip>
          <a:srcRect l="16081" t="-709" r="1179"/>
          <a:stretch/>
        </p:blipFill>
        <p:spPr>
          <a:xfrm>
            <a:off x="1" y="-148856"/>
            <a:ext cx="24383999" cy="13864856"/>
          </a:xfrm>
          <a:prstGeom prst="rect">
            <a:avLst/>
          </a:prstGeom>
        </p:spPr>
      </p:pic>
      <p:sp>
        <p:nvSpPr>
          <p:cNvPr id="13" name="Content Placeholder 9">
            <a:extLst>
              <a:ext uri="{FF2B5EF4-FFF2-40B4-BE49-F238E27FC236}">
                <a16:creationId xmlns:a16="http://schemas.microsoft.com/office/drawing/2014/main" id="{2DC38195-5E0B-F1EC-B90F-2651B14937DC}"/>
              </a:ext>
            </a:extLst>
          </p:cNvPr>
          <p:cNvSpPr txBox="1">
            <a:spLocks/>
          </p:cNvSpPr>
          <p:nvPr/>
        </p:nvSpPr>
        <p:spPr>
          <a:xfrm>
            <a:off x="1729644" y="3473223"/>
            <a:ext cx="20924712" cy="6616307"/>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0" b="1" dirty="0">
                <a:solidFill>
                  <a:srgbClr val="FFFFFF"/>
                </a:solidFill>
                <a:effectLst/>
                <a:latin typeface="Arial Narrow" panose="020B0604020202020204" pitchFamily="34" charset="0"/>
                <a:cs typeface="Arial Narrow" panose="020B0604020202020204" pitchFamily="34" charset="0"/>
              </a:rPr>
              <a:t>Intangible Brand Components</a:t>
            </a:r>
            <a:endParaRPr lang="en-US" sz="11000" b="1" dirty="0">
              <a:solidFill>
                <a:srgbClr val="FFFFFF"/>
              </a:solidFill>
              <a:latin typeface="Arial Narrow" panose="020B0604020202020204" pitchFamily="34" charset="0"/>
              <a:cs typeface="Arial Narrow" panose="020B0604020202020204" pitchFamily="34" charset="0"/>
            </a:endParaRPr>
          </a:p>
        </p:txBody>
      </p:sp>
      <p:sp>
        <p:nvSpPr>
          <p:cNvPr id="2" name="Slide Number">
            <a:extLst>
              <a:ext uri="{FF2B5EF4-FFF2-40B4-BE49-F238E27FC236}">
                <a16:creationId xmlns:a16="http://schemas.microsoft.com/office/drawing/2014/main" id="{0B663E00-934C-A14F-B47D-AE2EB2B3C8C5}"/>
              </a:ext>
            </a:extLst>
          </p:cNvPr>
          <p:cNvSpPr txBox="1">
            <a:spLocks noGrp="1"/>
          </p:cNvSpPr>
          <p:nvPr>
            <p:ph type="sldNum" sz="quarter" idx="2"/>
          </p:nvPr>
        </p:nvSpPr>
        <p:spPr>
          <a:xfrm rot="5400000">
            <a:off x="23662676" y="6624924"/>
            <a:ext cx="153247" cy="466153"/>
          </a:xfrm>
          <a:prstGeom prst="rect">
            <a:avLst/>
          </a:prstGeom>
        </p:spPr>
        <p:txBody>
          <a:bodyPr/>
          <a:lstStyle>
            <a:lvl1pPr>
              <a:lnSpc>
                <a:spcPts val="4300"/>
              </a:lnSpc>
              <a:spcBef>
                <a:spcPts val="800"/>
              </a:spcBef>
              <a:defRPr sz="1600" b="1" cap="all" spc="195">
                <a:solidFill>
                  <a:srgbClr val="FFFFFF"/>
                </a:solidFill>
              </a:defRPr>
            </a:lvl1pPr>
          </a:lstStyle>
          <a:p>
            <a:fld id="{86CB4B4D-7CA3-9044-876B-883B54F8677D}" type="slidenum">
              <a:rPr lang="en-US" sz="1800" smtClean="0">
                <a:latin typeface="Arial" panose="020B0604020202020204" pitchFamily="34" charset="0"/>
                <a:cs typeface="Arial" panose="020B0604020202020204" pitchFamily="34" charset="0"/>
              </a:rPr>
              <a:pPr/>
              <a:t>9</a:t>
            </a:fld>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8D3194-3D8A-D787-2DF8-ACB65CAB30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23978" y="11540157"/>
            <a:ext cx="2376442" cy="1383499"/>
          </a:xfrm>
          <a:prstGeom prst="rect">
            <a:avLst/>
          </a:prstGeom>
        </p:spPr>
      </p:pic>
    </p:spTree>
    <p:extLst>
      <p:ext uri="{BB962C8B-B14F-4D97-AF65-F5344CB8AC3E}">
        <p14:creationId xmlns:p14="http://schemas.microsoft.com/office/powerpoint/2010/main" val="1559780663"/>
      </p:ext>
    </p:extLst>
  </p:cSld>
  <p:clrMapOvr>
    <a:masterClrMapping/>
  </p:clrMapOvr>
  <p:transition spd="med"/>
</p:sld>
</file>

<file path=ppt/theme/theme1.xml><?xml version="1.0" encoding="utf-8"?>
<a:theme xmlns:a="http://schemas.openxmlformats.org/drawingml/2006/main" name="White">
  <a:themeElements>
    <a:clrScheme name="Custom 2">
      <a:dk1>
        <a:srgbClr val="1E2623"/>
      </a:dk1>
      <a:lt1>
        <a:srgbClr val="050505"/>
      </a:lt1>
      <a:dk2>
        <a:srgbClr val="A7A7A7"/>
      </a:dk2>
      <a:lt2>
        <a:srgbClr val="535353"/>
      </a:lt2>
      <a:accent1>
        <a:srgbClr val="EB1359"/>
      </a:accent1>
      <a:accent2>
        <a:srgbClr val="FF126A"/>
      </a:accent2>
      <a:accent3>
        <a:srgbClr val="B31144"/>
      </a:accent3>
      <a:accent4>
        <a:srgbClr val="135BF5"/>
      </a:accent4>
      <a:accent5>
        <a:srgbClr val="36C4F0"/>
      </a:accent5>
      <a:accent6>
        <a:srgbClr val="773F9B"/>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hueOff val="-16591304"/>
            <a:satOff val="-42201"/>
            <a:lumOff val="57254"/>
          </a:schemeClr>
        </a:solidFill>
        <a:ln w="9525" cap="flat">
          <a:solidFill>
            <a:srgbClr val="0063BF"/>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63BF"/>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hueOff val="-16591304"/>
            <a:satOff val="-42201"/>
            <a:lumOff val="57254"/>
          </a:schemeClr>
        </a:solidFill>
        <a:ln w="9525" cap="flat">
          <a:solidFill>
            <a:srgbClr val="0063BF"/>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63BF"/>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4800"/>
          </a:lnSpc>
          <a:spcBef>
            <a:spcPts val="1400"/>
          </a:spcBef>
          <a:spcAft>
            <a:spcPts val="0"/>
          </a:spcAft>
          <a:buClrTx/>
          <a:buSzTx/>
          <a:buFontTx/>
          <a:buNone/>
          <a:tabLst/>
          <a:defRPr kumimoji="0" sz="1800" b="0" i="0" u="none" strike="noStrike" cap="none" spc="10" normalizeH="0" baseline="0">
            <a:ln>
              <a:noFill/>
            </a:ln>
            <a:solidFill>
              <a:srgbClr val="1E262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4972</TotalTime>
  <Words>2390</Words>
  <Application>Microsoft Office PowerPoint</Application>
  <PresentationFormat>Custom</PresentationFormat>
  <Paragraphs>242</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Jeremy Diamond</cp:lastModifiedBy>
  <cp:revision>66</cp:revision>
  <dcterms:modified xsi:type="dcterms:W3CDTF">2024-07-30T19:50:37Z</dcterms:modified>
</cp:coreProperties>
</file>